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1" r:id="rId4"/>
    <p:sldId id="260" r:id="rId5"/>
    <p:sldId id="268" r:id="rId6"/>
    <p:sldId id="269" r:id="rId7"/>
    <p:sldId id="270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157FFF"/>
    <a:srgbClr val="F7E289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357" autoAdjust="0"/>
  </p:normalViewPr>
  <p:slideViewPr>
    <p:cSldViewPr>
      <p:cViewPr>
        <p:scale>
          <a:sx n="83" d="100"/>
          <a:sy n="83" d="100"/>
        </p:scale>
        <p:origin x="-100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Sayfa1!$A$2:$A$8</c:f>
              <c:strCache>
                <c:ptCount val="7"/>
                <c:pt idx="0">
                  <c:v>Personel Giderleri</c:v>
                </c:pt>
                <c:pt idx="1">
                  <c:v>Seyahat Giderleri</c:v>
                </c:pt>
                <c:pt idx="2">
                  <c:v>Alet, Teçhizat, Yazılım ve Yayın Giderleri</c:v>
                </c:pt>
                <c:pt idx="3">
                  <c:v>Toplantı, Tanıtım ve Organizasyon Giderleri</c:v>
                </c:pt>
                <c:pt idx="4">
                  <c:v>Danışmanlık Hizmeti ve Diğer Alım İşlemleri</c:v>
                </c:pt>
                <c:pt idx="5">
                  <c:v>Genel Giderler</c:v>
                </c:pt>
                <c:pt idx="6">
                  <c:v>Destek Kapsamı Dışındaki Proje Giderleri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55.82</c:v>
                </c:pt>
                <c:pt idx="1">
                  <c:v>5.42</c:v>
                </c:pt>
                <c:pt idx="2">
                  <c:v>6.45</c:v>
                </c:pt>
                <c:pt idx="3">
                  <c:v>4.22</c:v>
                </c:pt>
                <c:pt idx="4">
                  <c:v>20.58</c:v>
                </c:pt>
                <c:pt idx="5">
                  <c:v>7.71</c:v>
                </c:pt>
                <c:pt idx="6">
                  <c:v>10.06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F6DE-91DA-465D-A570-DAD7AA6AEB98}" type="datetimeFigureOut">
              <a:rPr lang="tr-TR" smtClean="0"/>
              <a:t>16.01.2015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www.adaptto.net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3EF60-FDF6-4137-B373-5CA6D2E20C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1233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C290-FA3C-4509-8C48-0E4E2F586402}" type="datetimeFigureOut">
              <a:rPr lang="tr-TR" smtClean="0"/>
              <a:t>16.01.2015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www.adaptto.net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266B-CCFE-4357-9FA1-ECF623D44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2851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www.adaptto.net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8266B-CCFE-4357-9FA1-ECF623D44B4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0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178-E4DB-4DD5-898E-23AFF373BABC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BAD-2E48-40E6-B2EF-C99C57912D2B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EED4-76D8-4111-9FE0-27729F5F9520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6968-4D91-4EA7-9EF3-D5C53B8B096E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D170-437E-4169-BCCA-7E81034A3DC5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2BB8-84CC-4AE8-AE99-BE4388307E31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436D-7625-42E4-8F21-C5CDDAF82BE1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70-193D-406C-9DB5-AE8DC50B8F90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A5FC-8DDD-4C5E-B5AF-E49FCFC22395}" type="datetime1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974-18CE-46DA-9AA1-FCC6C064FDDA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455F-5034-4011-93B7-1097931D93CC}" type="datetime1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2B37-F74E-4FF2-802F-D899D00AFA70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D703-069A-450E-8354-728A19DFA8F4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www.adaptto.net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181" y="985720"/>
            <a:ext cx="4886560" cy="1221640"/>
          </a:xfrm>
        </p:spPr>
        <p:txBody>
          <a:bodyPr>
            <a:normAutofit/>
          </a:bodyPr>
          <a:lstStyle/>
          <a:p>
            <a:r>
              <a:rPr lang="tr-TR" b="1" dirty="0" smtClean="0"/>
              <a:t>Teknoloji Transfer Ofisi</a:t>
            </a:r>
            <a:endParaRPr lang="en-US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5" y="2665475"/>
            <a:ext cx="3305344" cy="91623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404461" y="358170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15 Ocak 2015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958240" y="4039820"/>
            <a:ext cx="298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Prof. Dr. Tahsin ENGİN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515219" y="4359435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Genel Müdür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350361" y="6330395"/>
            <a:ext cx="183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www.</a:t>
            </a:r>
            <a:r>
              <a:rPr lang="tr-TR" b="1" dirty="0" smtClean="0">
                <a:solidFill>
                  <a:schemeClr val="bg1"/>
                </a:solidFill>
              </a:rPr>
              <a:t>adaptto</a:t>
            </a:r>
            <a:r>
              <a:rPr lang="tr-TR" dirty="0" smtClean="0">
                <a:solidFill>
                  <a:schemeClr val="bg1"/>
                </a:solidFill>
              </a:rPr>
              <a:t>.net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7" y="3024922"/>
            <a:ext cx="8566467" cy="30843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985720"/>
            <a:ext cx="6244435" cy="53218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+mn-lt"/>
                <a:ea typeface="Amperzand" pitchFamily="2" charset="-94"/>
              </a:rPr>
              <a:t>Teknoloji Transfer Ofisi Nedir ?</a:t>
            </a:r>
            <a:r>
              <a:rPr lang="tr-TR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Amperzand" pitchFamily="2" charset="-94"/>
              </a:rPr>
              <a:t/>
            </a:r>
            <a:br>
              <a:rPr lang="tr-TR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Amperzand" pitchFamily="2" charset="-94"/>
              </a:rPr>
            </a:br>
            <a:endParaRPr lang="en-US" dirty="0">
              <a:latin typeface="+mn-lt"/>
            </a:endParaRPr>
          </a:p>
        </p:txBody>
      </p:sp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2358362" y="1761716"/>
            <a:ext cx="6625613" cy="15986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Üniversitelerde Teknoloji Transferi, bilimsel araştırmalar neticesinde ortaya çıkan buluş ve yenilikçi ürünlerin ticarileşme sürecini baştan sona kapsayan destek hizmetleri bütünüdür.</a:t>
            </a:r>
          </a:p>
          <a:p>
            <a:endParaRPr lang="tr-TR" sz="1800" dirty="0"/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2358361" y="1690285"/>
            <a:ext cx="6625613" cy="128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Amperzand" pitchFamily="2" charset="-94"/>
              </a:rPr>
              <a:t>ADAPTTO - Teknoloji Transfer Ofisi, TÜBİTAK tarafından açılan 2014 yılı 1513 Teknoloji Transfer Ofisi Destekleme Programına başvuran 11 Üniversite içerisinden ilk 5 Üniversite arasına girerek 10.000.000 TL ‘</a:t>
            </a:r>
            <a:r>
              <a:rPr lang="tr-TR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Amperzand" pitchFamily="2" charset="-94"/>
              </a:rPr>
              <a:t>lik</a:t>
            </a: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Amperzand" pitchFamily="2" charset="-94"/>
              </a:rPr>
              <a:t> desteği almaya hak kazanmıştır.</a:t>
            </a:r>
            <a:endParaRPr lang="tr-TR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Amperzand" pitchFamily="2" charset="-94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808029" y="752271"/>
            <a:ext cx="238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Ve Mutlu Son..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" y="6313518"/>
            <a:ext cx="1710257" cy="474077"/>
          </a:xfrm>
          <a:prstGeom prst="rect">
            <a:avLst/>
          </a:prstGeom>
        </p:spPr>
      </p:pic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www.</a:t>
            </a:r>
            <a:r>
              <a:rPr lang="en-US" sz="1800" b="1" dirty="0" smtClean="0">
                <a:solidFill>
                  <a:srgbClr val="002060"/>
                </a:solidFill>
              </a:rPr>
              <a:t>adaptto</a:t>
            </a:r>
            <a:r>
              <a:rPr lang="en-US" sz="1800" dirty="0" smtClean="0">
                <a:solidFill>
                  <a:srgbClr val="002060"/>
                </a:solidFill>
              </a:rPr>
              <a:t>.net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 build="p"/>
      <p:bldP spid="12" grpId="1" build="p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1513 Projesi Kapsamında Alınan Desteğin Bütçe Dağılımı</a:t>
            </a:r>
            <a:endParaRPr lang="tr-TR" b="1" dirty="0"/>
          </a:p>
        </p:txBody>
      </p:sp>
      <p:graphicFrame>
        <p:nvGraphicFramePr>
          <p:cNvPr id="12" name="İçerik Yer Tutucusu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8524932"/>
              </p:ext>
            </p:extLst>
          </p:nvPr>
        </p:nvGraphicFramePr>
        <p:xfrm>
          <a:off x="0" y="1224928"/>
          <a:ext cx="9144000" cy="563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esim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2691878"/>
            <a:ext cx="6675588" cy="2225196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982646" y="1751343"/>
            <a:ext cx="5234099" cy="68039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Farkındalık ve Eğitim Birimi</a:t>
            </a:r>
            <a:endParaRPr lang="tr-TR" sz="24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-37527" y="3476033"/>
            <a:ext cx="310703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Enver NEHİR</a:t>
            </a:r>
          </a:p>
          <a:p>
            <a:pPr algn="ctr"/>
            <a:r>
              <a:rPr lang="tr-TR" sz="20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enver.nehir@adaptto.net</a:t>
            </a:r>
            <a:endParaRPr lang="tr-TR" sz="2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ctr"/>
            <a:r>
              <a:rPr lang="tr-TR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0264 </a:t>
            </a:r>
            <a:r>
              <a:rPr lang="tr-TR" sz="2000" dirty="0">
                <a:solidFill>
                  <a:srgbClr val="002060"/>
                </a:solidFill>
                <a:latin typeface="Constantia" panose="02030602050306030303" pitchFamily="18" charset="0"/>
              </a:rPr>
              <a:t>346 </a:t>
            </a:r>
            <a:r>
              <a:rPr lang="tr-TR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0202 </a:t>
            </a:r>
            <a:r>
              <a:rPr lang="tr-TR" sz="2000" dirty="0">
                <a:solidFill>
                  <a:srgbClr val="002060"/>
                </a:solidFill>
                <a:latin typeface="Constantia" panose="02030602050306030303" pitchFamily="18" charset="0"/>
              </a:rPr>
              <a:t>-</a:t>
            </a:r>
            <a:r>
              <a:rPr lang="tr-TR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1126</a:t>
            </a:r>
            <a:endParaRPr lang="tr-TR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5193" y="3190537"/>
            <a:ext cx="3044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Aslı PEKPARLAK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asli.</a:t>
            </a:r>
            <a:r>
              <a:rPr lang="tr-TR" dirty="0" err="1">
                <a:solidFill>
                  <a:srgbClr val="0070C0"/>
                </a:solidFill>
              </a:rPr>
              <a:t>pekparlak</a:t>
            </a:r>
            <a:r>
              <a:rPr lang="tr-TR" dirty="0">
                <a:solidFill>
                  <a:srgbClr val="0070C0"/>
                </a:solidFill>
              </a:rPr>
              <a:t>@</a:t>
            </a:r>
            <a:r>
              <a:rPr lang="tr-TR" dirty="0" err="1">
                <a:solidFill>
                  <a:srgbClr val="0070C0"/>
                </a:solidFill>
              </a:rPr>
              <a:t>adaptto</a:t>
            </a:r>
            <a:r>
              <a:rPr lang="tr-TR" dirty="0">
                <a:solidFill>
                  <a:srgbClr val="0070C0"/>
                </a:solidFill>
              </a:rPr>
              <a:t>.net</a:t>
            </a:r>
          </a:p>
          <a:p>
            <a:pPr algn="ctr"/>
            <a:r>
              <a:rPr lang="tr-TR" dirty="0">
                <a:solidFill>
                  <a:srgbClr val="002060"/>
                </a:solidFill>
              </a:rPr>
              <a:t>0264 346 02 02 – 1121</a:t>
            </a:r>
          </a:p>
          <a:p>
            <a:pPr algn="ctr"/>
            <a:endParaRPr lang="tr-TR" dirty="0">
              <a:solidFill>
                <a:srgbClr val="0070C0"/>
              </a:solidFill>
            </a:endParaRP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Özlem ERYILMAZ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ozlem.eryilmaz@adaptto.net</a:t>
            </a:r>
          </a:p>
          <a:p>
            <a:pPr algn="ctr"/>
            <a:r>
              <a:rPr lang="tr-TR" dirty="0">
                <a:solidFill>
                  <a:srgbClr val="002060"/>
                </a:solidFill>
              </a:rPr>
              <a:t>0264 346 02 02 - 1124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-68570" y="3786196"/>
            <a:ext cx="3290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Prof. Dr. Tahsin ENGİN</a:t>
            </a:r>
          </a:p>
          <a:p>
            <a:pPr algn="ctr"/>
            <a:r>
              <a:rPr lang="tr-TR" sz="1600" dirty="0">
                <a:solidFill>
                  <a:srgbClr val="0070C0"/>
                </a:solidFill>
              </a:rPr>
              <a:t>tahsinengin@sakaryateknokent.com</a:t>
            </a:r>
          </a:p>
          <a:p>
            <a:pPr algn="ctr"/>
            <a:r>
              <a:rPr lang="tr-TR" sz="1600" dirty="0">
                <a:solidFill>
                  <a:srgbClr val="002060"/>
                </a:solidFill>
              </a:rPr>
              <a:t>0264 346 02 02 - 1101 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117853" y="3687386"/>
            <a:ext cx="2813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Seval YILMAZ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seval.yilmaz@adaptto.net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0264 346 02 02 - 1131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26514" y="3552229"/>
            <a:ext cx="2777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Aykut ULGAR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aykut.ulgar@adaptto.net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3186387" y="536666"/>
            <a:ext cx="5055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Adaptto – Teknoloji Transfer Ofisi’nde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Hizmet Veren Modüllerimiz 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05" y="2574775"/>
            <a:ext cx="5147240" cy="2818180"/>
          </a:xfrm>
          <a:prstGeom prst="rect">
            <a:avLst/>
          </a:prstGeom>
        </p:spPr>
      </p:pic>
      <p:sp>
        <p:nvSpPr>
          <p:cNvPr id="28" name="Yuvarlatılmış Dikdörtgen 27"/>
          <p:cNvSpPr/>
          <p:nvPr/>
        </p:nvSpPr>
        <p:spPr>
          <a:xfrm>
            <a:off x="2982645" y="1746558"/>
            <a:ext cx="5234099" cy="68039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Proje Destek Birimi</a:t>
            </a:r>
            <a:endParaRPr lang="tr-TR" sz="2400" b="1" dirty="0"/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05" y="2727804"/>
            <a:ext cx="5172433" cy="2665151"/>
          </a:xfrm>
          <a:prstGeom prst="rect">
            <a:avLst/>
          </a:prstGeom>
        </p:spPr>
      </p:pic>
      <p:sp>
        <p:nvSpPr>
          <p:cNvPr id="30" name="Yuvarlatılmış Dikdörtgen 29"/>
          <p:cNvSpPr/>
          <p:nvPr/>
        </p:nvSpPr>
        <p:spPr>
          <a:xfrm>
            <a:off x="2976085" y="1791043"/>
            <a:ext cx="5234099" cy="680399"/>
          </a:xfrm>
          <a:prstGeom prst="roundRect">
            <a:avLst/>
          </a:prstGeom>
          <a:solidFill>
            <a:srgbClr val="FFFF00"/>
          </a:solidFill>
          <a:ln>
            <a:solidFill>
              <a:srgbClr val="FF9E1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Üniversite-Sanayi İşbirliği Birimi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79" y="2660856"/>
            <a:ext cx="4928560" cy="2799045"/>
          </a:xfrm>
          <a:prstGeom prst="rect">
            <a:avLst/>
          </a:prstGeom>
        </p:spPr>
      </p:pic>
      <p:sp>
        <p:nvSpPr>
          <p:cNvPr id="32" name="Yuvarlatılmış Dikdörtgen 31"/>
          <p:cNvSpPr/>
          <p:nvPr/>
        </p:nvSpPr>
        <p:spPr>
          <a:xfrm>
            <a:off x="2989206" y="1760021"/>
            <a:ext cx="5234099" cy="68039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Fikri Sınai Mülkiyet Hakları Birimi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91" y="2697288"/>
            <a:ext cx="5244928" cy="2793635"/>
          </a:xfrm>
          <a:prstGeom prst="rect">
            <a:avLst/>
          </a:prstGeom>
        </p:spPr>
      </p:pic>
      <p:sp>
        <p:nvSpPr>
          <p:cNvPr id="34" name="Yuvarlatılmış Dikdörtgen 33"/>
          <p:cNvSpPr/>
          <p:nvPr/>
        </p:nvSpPr>
        <p:spPr>
          <a:xfrm>
            <a:off x="2969524" y="1766297"/>
            <a:ext cx="5234099" cy="6803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Girişimcilik ve Şirketleşme Birimi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" y="6313518"/>
            <a:ext cx="1710257" cy="474077"/>
          </a:xfrm>
          <a:prstGeom prst="rect">
            <a:avLst/>
          </a:prstGeom>
        </p:spPr>
      </p:pic>
      <p:sp>
        <p:nvSpPr>
          <p:cNvPr id="38" name="Slayt Numarası Yer Tutucusu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www.</a:t>
            </a:r>
            <a:r>
              <a:rPr lang="en-US" sz="1800" b="1" dirty="0" smtClean="0">
                <a:solidFill>
                  <a:srgbClr val="002060"/>
                </a:solidFill>
              </a:rPr>
              <a:t>adaptto</a:t>
            </a:r>
            <a:r>
              <a:rPr lang="en-US" sz="1800" dirty="0" smtClean="0">
                <a:solidFill>
                  <a:srgbClr val="002060"/>
                </a:solidFill>
              </a:rPr>
              <a:t>.net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36642" y="70813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Modül 2 Proje Destek Birimi</a:t>
            </a:r>
            <a:endParaRPr lang="tr-TR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218D-C1CC-41D3-9102-18680821CC77}" type="slidenum">
              <a:rPr lang="tr-TR" smtClean="0">
                <a:solidFill>
                  <a:srgbClr val="002060"/>
                </a:solidFill>
                <a:latin typeface="Bodoni Bd BT" panose="02070803080706020303" pitchFamily="18" charset="0"/>
              </a:rPr>
              <a:pPr/>
              <a:t>5</a:t>
            </a:fld>
            <a:endParaRPr lang="tr-TR">
              <a:solidFill>
                <a:srgbClr val="002060"/>
              </a:solidFill>
              <a:latin typeface="Bodoni Bd BT" panose="020708030807060203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78207" y="2052931"/>
            <a:ext cx="42483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2060"/>
                </a:solidFill>
                <a:latin typeface="Bodoni Bd BT" panose="02070803080706020303" pitchFamily="18" charset="0"/>
              </a:rPr>
              <a:t>Proje Kültürünün Geliştirilmesi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069601" y="2580917"/>
            <a:ext cx="58224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2060"/>
                </a:solidFill>
                <a:latin typeface="Bodoni Bd BT" panose="02070803080706020303" pitchFamily="18" charset="0"/>
              </a:rPr>
              <a:t>Üniversitemizdeki Proje Sayısının Artırılması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033400" y="3632232"/>
            <a:ext cx="56518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2060"/>
                </a:solidFill>
                <a:latin typeface="Bodoni Bd BT" panose="02070803080706020303" pitchFamily="18" charset="0"/>
              </a:rPr>
              <a:t>Destek Çağrılarının Takibi ve Duyurulması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7710" y="3108903"/>
            <a:ext cx="64685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2060"/>
                </a:solidFill>
                <a:latin typeface="Bodoni Bd BT" panose="02070803080706020303" pitchFamily="18" charset="0"/>
              </a:rPr>
              <a:t>Proje Çağrıları ile Akademisyenlerin Eşleştirilmesi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069601" y="4155561"/>
            <a:ext cx="57342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2060"/>
                </a:solidFill>
                <a:latin typeface="Bodoni Bd BT" panose="02070803080706020303" pitchFamily="18" charset="0"/>
              </a:rPr>
              <a:t>Akademisyen Mentörlük Sistemi Uygulaması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033400" y="4678890"/>
            <a:ext cx="70090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2060"/>
                </a:solidFill>
                <a:latin typeface="Bodoni Bd BT" panose="02070803080706020303" pitchFamily="18" charset="0"/>
              </a:rPr>
              <a:t>Proje Yazım ve Yürütme Konularında Destek Verilmesi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589338" y="2448760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Bilgilendirme</a:t>
            </a:r>
          </a:p>
          <a:p>
            <a:pPr algn="ctr"/>
            <a:r>
              <a:rPr lang="tr-TR"/>
              <a:t>Çalışmaları</a:t>
            </a:r>
            <a:endParaRPr lang="tr-TR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3725956" y="2448760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Toplantı</a:t>
            </a:r>
          </a:p>
          <a:p>
            <a:pPr algn="ctr"/>
            <a:r>
              <a:rPr lang="tr-TR" dirty="0"/>
              <a:t>Çalışmaları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6862574" y="2448739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Akademisyen</a:t>
            </a:r>
          </a:p>
          <a:p>
            <a:pPr algn="ctr"/>
            <a:r>
              <a:rPr lang="tr-TR"/>
              <a:t>Ziyaretleri</a:t>
            </a:r>
            <a:endParaRPr lang="tr-TR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589337" y="3786487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Mentörlük</a:t>
            </a:r>
            <a:endParaRPr lang="tr-TR" sz="1600" dirty="0"/>
          </a:p>
          <a:p>
            <a:pPr algn="ctr"/>
            <a:r>
              <a:rPr lang="tr-TR" sz="1600" dirty="0"/>
              <a:t>Mekanizmasının</a:t>
            </a:r>
          </a:p>
          <a:p>
            <a:pPr algn="ctr"/>
            <a:r>
              <a:rPr lang="tr-TR" sz="1600" dirty="0"/>
              <a:t>Oluşturulması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589337" y="5124214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/>
              <a:t>Proje Yürütme</a:t>
            </a:r>
          </a:p>
          <a:p>
            <a:pPr algn="ctr"/>
            <a:r>
              <a:rPr lang="tr-TR" sz="1600"/>
              <a:t> Desteği</a:t>
            </a:r>
            <a:endParaRPr lang="tr-TR" sz="1600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3786134" y="3785749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Proje Akademisyen</a:t>
            </a:r>
          </a:p>
          <a:p>
            <a:pPr algn="ctr"/>
            <a:r>
              <a:rPr lang="tr-TR" sz="1600" dirty="0" smtClean="0"/>
              <a:t>Eşleştirmesi</a:t>
            </a:r>
            <a:endParaRPr lang="tr-TR" sz="1600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6862574" y="3785749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/>
              <a:t>Veri Tabanı</a:t>
            </a:r>
          </a:p>
          <a:p>
            <a:pPr algn="ctr"/>
            <a:r>
              <a:rPr lang="tr-TR" sz="1600"/>
              <a:t>Oluşturma</a:t>
            </a:r>
            <a:endParaRPr lang="tr-TR" sz="1600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3772178" y="5121198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Proje Yazım</a:t>
            </a:r>
          </a:p>
          <a:p>
            <a:pPr algn="ctr"/>
            <a:r>
              <a:rPr lang="tr-TR" sz="1600" dirty="0"/>
              <a:t>Desteği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6862574" y="5116575"/>
            <a:ext cx="1671291" cy="6694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Başarı </a:t>
            </a:r>
          </a:p>
          <a:p>
            <a:pPr algn="ctr"/>
            <a:r>
              <a:rPr lang="tr-TR" sz="1600" dirty="0"/>
              <a:t>Oranındaki</a:t>
            </a:r>
          </a:p>
          <a:p>
            <a:pPr algn="ctr"/>
            <a:r>
              <a:rPr lang="tr-TR" sz="1600" dirty="0"/>
              <a:t>Artış</a:t>
            </a:r>
          </a:p>
        </p:txBody>
      </p:sp>
      <p:cxnSp>
        <p:nvCxnSpPr>
          <p:cNvPr id="21" name="Düz Ok Bağlayıcısı 20"/>
          <p:cNvCxnSpPr>
            <a:stCxn id="12" idx="3"/>
            <a:endCxn id="13" idx="1"/>
          </p:cNvCxnSpPr>
          <p:nvPr/>
        </p:nvCxnSpPr>
        <p:spPr>
          <a:xfrm>
            <a:off x="2260629" y="2783467"/>
            <a:ext cx="1465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13" idx="3"/>
            <a:endCxn id="14" idx="1"/>
          </p:cNvCxnSpPr>
          <p:nvPr/>
        </p:nvCxnSpPr>
        <p:spPr>
          <a:xfrm flipV="1">
            <a:off x="5397247" y="2783446"/>
            <a:ext cx="1465327" cy="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4" idx="2"/>
            <a:endCxn id="18" idx="0"/>
          </p:cNvCxnSpPr>
          <p:nvPr/>
        </p:nvCxnSpPr>
        <p:spPr>
          <a:xfrm>
            <a:off x="7698220" y="3118153"/>
            <a:ext cx="0" cy="667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18" idx="1"/>
            <a:endCxn id="17" idx="3"/>
          </p:cNvCxnSpPr>
          <p:nvPr/>
        </p:nvCxnSpPr>
        <p:spPr>
          <a:xfrm flipH="1">
            <a:off x="5457425" y="4120456"/>
            <a:ext cx="14051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stCxn id="17" idx="1"/>
            <a:endCxn id="15" idx="3"/>
          </p:cNvCxnSpPr>
          <p:nvPr/>
        </p:nvCxnSpPr>
        <p:spPr>
          <a:xfrm flipH="1">
            <a:off x="2260628" y="4120456"/>
            <a:ext cx="1525506" cy="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>
            <a:stCxn id="15" idx="2"/>
            <a:endCxn id="16" idx="0"/>
          </p:cNvCxnSpPr>
          <p:nvPr/>
        </p:nvCxnSpPr>
        <p:spPr>
          <a:xfrm>
            <a:off x="1424983" y="4455901"/>
            <a:ext cx="0" cy="66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16" idx="3"/>
            <a:endCxn id="19" idx="1"/>
          </p:cNvCxnSpPr>
          <p:nvPr/>
        </p:nvCxnSpPr>
        <p:spPr>
          <a:xfrm flipV="1">
            <a:off x="2260628" y="5455905"/>
            <a:ext cx="1511550" cy="3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stCxn id="19" idx="3"/>
            <a:endCxn id="20" idx="1"/>
          </p:cNvCxnSpPr>
          <p:nvPr/>
        </p:nvCxnSpPr>
        <p:spPr>
          <a:xfrm flipV="1">
            <a:off x="5443469" y="5451282"/>
            <a:ext cx="1419105" cy="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9" name="Resim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" y="6313518"/>
            <a:ext cx="1710257" cy="474077"/>
          </a:xfrm>
          <a:prstGeom prst="rect">
            <a:avLst/>
          </a:prstGeom>
        </p:spPr>
      </p:pic>
      <p:sp>
        <p:nvSpPr>
          <p:cNvPr id="30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www.</a:t>
            </a:r>
            <a:r>
              <a:rPr lang="en-US" sz="1800" b="1" dirty="0" smtClean="0">
                <a:solidFill>
                  <a:srgbClr val="002060"/>
                </a:solidFill>
              </a:rPr>
              <a:t>adaptto</a:t>
            </a:r>
            <a:r>
              <a:rPr lang="en-US" sz="1800" dirty="0" smtClean="0">
                <a:solidFill>
                  <a:srgbClr val="002060"/>
                </a:solidFill>
              </a:rPr>
              <a:t>.net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/>
              <a:t>10 Adımda Proje Destek Birimi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" y="6313518"/>
            <a:ext cx="1710257" cy="47407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28720" y="1749245"/>
            <a:ext cx="6450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1.Adım : Dış kaynaklı projelerin takip edilmesi ve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akademisyenlere duyurulması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64" y="4078075"/>
            <a:ext cx="1991679" cy="213506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342088"/>
            <a:ext cx="2686050" cy="268605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96260" y="3123590"/>
            <a:ext cx="1136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E-posta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7" y="4019423"/>
            <a:ext cx="1472692" cy="1472692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685628" y="3123590"/>
            <a:ext cx="152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Web-sitesi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43" y="4084256"/>
            <a:ext cx="1343025" cy="134302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877410" y="3123590"/>
            <a:ext cx="183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Basılı bülten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74" y="4245875"/>
            <a:ext cx="1271332" cy="1019785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6862575" y="3119462"/>
            <a:ext cx="1963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Akademisyen </a:t>
            </a:r>
          </a:p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Ziyaretleri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31" y="4245875"/>
            <a:ext cx="1524382" cy="1014407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2128720" y="2006211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Duyuruların;</a:t>
            </a:r>
          </a:p>
        </p:txBody>
      </p:sp>
      <p:pic>
        <p:nvPicPr>
          <p:cNvPr id="20" name="İçerik Yer Tutucusu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23" y="1511709"/>
            <a:ext cx="5053530" cy="3481321"/>
          </a:xfr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2" y="3123590"/>
            <a:ext cx="3157045" cy="2419418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2126890" y="1744930"/>
            <a:ext cx="6983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2</a:t>
            </a:r>
            <a:r>
              <a:rPr lang="tr-TR" sz="2400" b="1" dirty="0" smtClean="0">
                <a:solidFill>
                  <a:srgbClr val="002060"/>
                </a:solidFill>
              </a:rPr>
              <a:t>.Adım : </a:t>
            </a:r>
            <a:r>
              <a:rPr lang="tr-TR" sz="2400" b="1" dirty="0" err="1" smtClean="0">
                <a:solidFill>
                  <a:srgbClr val="002060"/>
                </a:solidFill>
              </a:rPr>
              <a:t>Adaptto’ya</a:t>
            </a:r>
            <a:r>
              <a:rPr lang="tr-TR" sz="2400" b="1" dirty="0" smtClean="0">
                <a:solidFill>
                  <a:srgbClr val="002060"/>
                </a:solidFill>
              </a:rPr>
              <a:t> gelen proje fikirlerinin uygun dış 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k</a:t>
            </a:r>
            <a:r>
              <a:rPr lang="tr-TR" sz="2400" b="1" dirty="0" smtClean="0">
                <a:solidFill>
                  <a:srgbClr val="002060"/>
                </a:solidFill>
              </a:rPr>
              <a:t>aynaklı hibe destekleri ile eşleştirilmesi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13" y="2942133"/>
            <a:ext cx="5697943" cy="3314110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2137689" y="1742483"/>
            <a:ext cx="7000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3</a:t>
            </a:r>
            <a:r>
              <a:rPr lang="tr-TR" sz="2400" b="1" dirty="0" smtClean="0">
                <a:solidFill>
                  <a:srgbClr val="002060"/>
                </a:solidFill>
              </a:rPr>
              <a:t>.Adım : Proje fikrine uygun seçilen destek programı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formlarının nasıl doldurulacağının Adaptto tarafından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anlatılması 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6" y="2925438"/>
            <a:ext cx="4886560" cy="325770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839459" y="1751445"/>
            <a:ext cx="7450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4.Adım : Proje yazma deneyimi olmayan akademisyenler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için daha </a:t>
            </a:r>
            <a:r>
              <a:rPr lang="tr-TR" sz="2400" b="1" dirty="0">
                <a:solidFill>
                  <a:srgbClr val="002060"/>
                </a:solidFill>
              </a:rPr>
              <a:t>önce proje deneyimi olan </a:t>
            </a:r>
            <a:r>
              <a:rPr lang="tr-TR" sz="2400" b="1" dirty="0" smtClean="0">
                <a:solidFill>
                  <a:srgbClr val="002060"/>
                </a:solidFill>
              </a:rPr>
              <a:t>akademisyenler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t</a:t>
            </a:r>
            <a:r>
              <a:rPr lang="tr-TR" sz="2400" b="1" dirty="0" smtClean="0">
                <a:solidFill>
                  <a:srgbClr val="002060"/>
                </a:solidFill>
              </a:rPr>
              <a:t>arafından </a:t>
            </a:r>
            <a:r>
              <a:rPr lang="tr-TR" sz="2400" b="1" dirty="0" err="1" smtClean="0">
                <a:solidFill>
                  <a:srgbClr val="002060"/>
                </a:solidFill>
              </a:rPr>
              <a:t>mentörlük</a:t>
            </a:r>
            <a:r>
              <a:rPr lang="tr-TR" sz="2400" b="1" dirty="0" smtClean="0">
                <a:solidFill>
                  <a:srgbClr val="002060"/>
                </a:solidFill>
              </a:rPr>
              <a:t> sağlanması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8" y="2942133"/>
            <a:ext cx="5045527" cy="3133538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2128720" y="2054655"/>
            <a:ext cx="571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</a:rPr>
              <a:t>Dış kaynaklı proje desteği alan akademisyenin bulunması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2124434" y="2696715"/>
            <a:ext cx="597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</a:rPr>
              <a:t>Dış kaynaklı projesi olmayan akademisyen ile eşleştirilmesi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2124434" y="3342326"/>
            <a:ext cx="517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srgbClr val="002060"/>
                </a:solidFill>
              </a:rPr>
              <a:t>Mentör</a:t>
            </a:r>
            <a:r>
              <a:rPr lang="tr-TR" dirty="0" smtClean="0">
                <a:solidFill>
                  <a:srgbClr val="002060"/>
                </a:solidFill>
              </a:rPr>
              <a:t> olan akademisyene 500 TL </a:t>
            </a:r>
            <a:r>
              <a:rPr lang="tr-TR" dirty="0" err="1" smtClean="0">
                <a:solidFill>
                  <a:srgbClr val="002060"/>
                </a:solidFill>
              </a:rPr>
              <a:t>mentör</a:t>
            </a:r>
            <a:r>
              <a:rPr lang="tr-TR" dirty="0" smtClean="0">
                <a:solidFill>
                  <a:srgbClr val="002060"/>
                </a:solidFill>
              </a:rPr>
              <a:t> desteği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124434" y="3988461"/>
            <a:ext cx="625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</a:rPr>
              <a:t>Proje yazımının başından sonuna kadar birlikte çalışma imkanı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3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www.</a:t>
            </a:r>
            <a:r>
              <a:rPr lang="en-US" sz="1800" b="1" dirty="0" smtClean="0">
                <a:solidFill>
                  <a:srgbClr val="002060"/>
                </a:solidFill>
              </a:rPr>
              <a:t>adaptto</a:t>
            </a:r>
            <a:r>
              <a:rPr lang="en-US" sz="1800" dirty="0" smtClean="0">
                <a:solidFill>
                  <a:srgbClr val="002060"/>
                </a:solidFill>
              </a:rPr>
              <a:t>.net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5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3" grpId="0"/>
      <p:bldP spid="23" grpId="1"/>
      <p:bldP spid="25" grpId="0"/>
      <p:bldP spid="25" grpId="1"/>
      <p:bldP spid="27" grpId="0"/>
      <p:bldP spid="27" grpId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434130" y="680310"/>
            <a:ext cx="7016195" cy="684885"/>
          </a:xfrm>
        </p:spPr>
        <p:txBody>
          <a:bodyPr/>
          <a:lstStyle/>
          <a:p>
            <a:r>
              <a:rPr lang="tr-TR" b="1" dirty="0"/>
              <a:t>10 Adımda Proje Destek Birimi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160229" y="1667567"/>
            <a:ext cx="668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5.Adım : Akademisyen tarafından formların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doldurulması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29" y="2737897"/>
            <a:ext cx="6333285" cy="312160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160229" y="1667567"/>
            <a:ext cx="698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6</a:t>
            </a:r>
            <a:r>
              <a:rPr lang="tr-TR" sz="2400" b="1" dirty="0" smtClean="0">
                <a:solidFill>
                  <a:srgbClr val="002060"/>
                </a:solidFill>
              </a:rPr>
              <a:t>.Adım : Yazılmış destek programı form taslaklarının Adaptto tarafından okunup değerlendirilmesi ve ret almış projelerin yeniden revize edilmesi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29" y="2842854"/>
            <a:ext cx="5936790" cy="312160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" y="6313518"/>
            <a:ext cx="1710257" cy="474077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195194" y="3147412"/>
            <a:ext cx="6806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Yazımı tamamlanmış proje taslağının dil, anlatım,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proje başlıkları ile içerik uygunluğunun Adaptto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tarafından kontrol edilmesi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195194" y="1660667"/>
            <a:ext cx="668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7</a:t>
            </a:r>
            <a:r>
              <a:rPr lang="tr-TR" sz="2400" b="1" dirty="0" smtClean="0">
                <a:solidFill>
                  <a:srgbClr val="002060"/>
                </a:solidFill>
              </a:rPr>
              <a:t>.Adım : Adaptto tarafından yapılan değerlendirme sonuçlarının proje ekibi ile toplantı yapılarak paylaşılması ve gerekli düzenlemelerin yapılması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29" y="2862498"/>
            <a:ext cx="6462898" cy="2872399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2160229" y="1660667"/>
            <a:ext cx="668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8</a:t>
            </a:r>
            <a:r>
              <a:rPr lang="tr-TR" sz="2400" b="1" dirty="0" smtClean="0">
                <a:solidFill>
                  <a:srgbClr val="002060"/>
                </a:solidFill>
              </a:rPr>
              <a:t>.Adım : Proje bütçesi koordinasyonunun Adaptto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tarafından yapılması 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29" y="2611082"/>
            <a:ext cx="4993206" cy="3328804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2160402" y="1856939"/>
            <a:ext cx="522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Proforma faturaların kontrol edilmesi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1" y="2318604"/>
            <a:ext cx="1795377" cy="1443835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2165983" y="3959106"/>
            <a:ext cx="6308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Program özelinde belirtilen bütçe oranlarının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kontrol edilmesi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34" y="4870778"/>
            <a:ext cx="2206730" cy="1064326"/>
          </a:xfrm>
          <a:prstGeom prst="rect">
            <a:avLst/>
          </a:prstGeom>
        </p:spPr>
      </p:pic>
      <p:sp>
        <p:nvSpPr>
          <p:cNvPr id="22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www.</a:t>
            </a:r>
            <a:r>
              <a:rPr lang="en-US" sz="1800" b="1" dirty="0" smtClean="0">
                <a:solidFill>
                  <a:srgbClr val="002060"/>
                </a:solidFill>
              </a:rPr>
              <a:t>adaptto</a:t>
            </a:r>
            <a:r>
              <a:rPr lang="en-US" sz="1800" dirty="0" smtClean="0">
                <a:solidFill>
                  <a:srgbClr val="002060"/>
                </a:solidFill>
              </a:rPr>
              <a:t>.net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34130" y="527605"/>
            <a:ext cx="6405375" cy="684885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Rakamlarla Proje Destek Birimi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07" y="3002933"/>
            <a:ext cx="8551480" cy="379194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28720" y="1739270"/>
            <a:ext cx="3824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2014 Yılı Proje Destek Birimi </a:t>
            </a:r>
          </a:p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Sayısal Verileri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68" y="1596540"/>
            <a:ext cx="2695637" cy="1465020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9540" y="680310"/>
            <a:ext cx="5955496" cy="6108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smtClean="0">
                <a:solidFill>
                  <a:schemeClr val="bg1"/>
                </a:solidFill>
              </a:rPr>
              <a:t>Teknoloji Transfer Ofisi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57" y="1749245"/>
            <a:ext cx="4654331" cy="45811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743" y="4039820"/>
            <a:ext cx="842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Gelin birlikte proje yazalım…</a:t>
            </a:r>
            <a:endParaRPr lang="tr-T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1770868"/>
            <a:ext cx="4958016" cy="137434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739540" y="5321870"/>
            <a:ext cx="310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Teşekkürler</a:t>
            </a:r>
            <a:endParaRPr lang="tr-TR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www.</a:t>
            </a:r>
            <a:r>
              <a:rPr lang="en-US" sz="1800" b="1" dirty="0" smtClean="0">
                <a:solidFill>
                  <a:srgbClr val="002060"/>
                </a:solidFill>
              </a:rPr>
              <a:t>adaptto</a:t>
            </a:r>
            <a:r>
              <a:rPr lang="en-US" sz="1800" dirty="0" smtClean="0">
                <a:solidFill>
                  <a:srgbClr val="002060"/>
                </a:solidFill>
              </a:rPr>
              <a:t>.net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438</Words>
  <Application>Microsoft Office PowerPoint</Application>
  <PresentationFormat>Ekran Gösterisi (4:3)</PresentationFormat>
  <Paragraphs>118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Theme</vt:lpstr>
      <vt:lpstr>Teknoloji Transfer Ofisi</vt:lpstr>
      <vt:lpstr>Teknoloji Transfer Ofisi Nedir ? </vt:lpstr>
      <vt:lpstr>1513 Projesi Kapsamında Alınan Desteğin Bütçe Dağılımı</vt:lpstr>
      <vt:lpstr>PowerPoint Sunusu</vt:lpstr>
      <vt:lpstr>Modül 2 Proje Destek Birimi</vt:lpstr>
      <vt:lpstr>10 Adımda Proje Destek Birimi</vt:lpstr>
      <vt:lpstr>10 Adımda Proje Destek Birimi</vt:lpstr>
      <vt:lpstr>Rakamlarla Proje Destek Birimi</vt:lpstr>
      <vt:lpstr>PowerPoint Sunusu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SAU</cp:lastModifiedBy>
  <cp:revision>77</cp:revision>
  <dcterms:created xsi:type="dcterms:W3CDTF">2013-08-21T19:17:07Z</dcterms:created>
  <dcterms:modified xsi:type="dcterms:W3CDTF">2015-01-16T13:02:52Z</dcterms:modified>
</cp:coreProperties>
</file>