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jpeg"/>
  <Override PartName="/ppt/media/image10.JPG" ContentType="image/jpe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257" r:id="rId3"/>
    <p:sldId id="259" r:id="rId4"/>
    <p:sldId id="267" r:id="rId5"/>
    <p:sldId id="268" r:id="rId6"/>
    <p:sldId id="269" r:id="rId7"/>
    <p:sldId id="282" r:id="rId8"/>
    <p:sldId id="264" r:id="rId9"/>
    <p:sldId id="284" r:id="rId10"/>
    <p:sldId id="285" r:id="rId11"/>
    <p:sldId id="287" r:id="rId12"/>
    <p:sldId id="286" r:id="rId13"/>
    <p:sldId id="288" r:id="rId14"/>
    <p:sldId id="289" r:id="rId15"/>
    <p:sldId id="290" r:id="rId16"/>
    <p:sldId id="263" r:id="rId17"/>
  </p:sldIdLst>
  <p:sldSz cx="10693400" cy="7562850"/>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590" y="-29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02330" cy="339598"/>
          </a:xfrm>
          <a:prstGeom prst="rect">
            <a:avLst/>
          </a:prstGeom>
        </p:spPr>
        <p:txBody>
          <a:bodyPr vert="horz" lIns="83768" tIns="41884" rIns="83768" bIns="41884" rtlCol="0"/>
          <a:lstStyle>
            <a:lvl1pPr algn="l">
              <a:defRPr sz="1100"/>
            </a:lvl1pPr>
          </a:lstStyle>
          <a:p>
            <a:endParaRPr lang="tr-TR"/>
          </a:p>
        </p:txBody>
      </p:sp>
      <p:sp>
        <p:nvSpPr>
          <p:cNvPr id="3" name="Veri Yer Tutucusu 2"/>
          <p:cNvSpPr>
            <a:spLocks noGrp="1"/>
          </p:cNvSpPr>
          <p:nvPr>
            <p:ph type="dt" sz="quarter" idx="1"/>
          </p:nvPr>
        </p:nvSpPr>
        <p:spPr>
          <a:xfrm>
            <a:off x="5624423" y="1"/>
            <a:ext cx="4300855" cy="339598"/>
          </a:xfrm>
          <a:prstGeom prst="rect">
            <a:avLst/>
          </a:prstGeom>
        </p:spPr>
        <p:txBody>
          <a:bodyPr vert="horz" lIns="83768" tIns="41884" rIns="83768" bIns="41884" rtlCol="0"/>
          <a:lstStyle>
            <a:lvl1pPr algn="r">
              <a:defRPr sz="1100"/>
            </a:lvl1pPr>
          </a:lstStyle>
          <a:p>
            <a:fld id="{57B56F5B-9D08-4FD2-9811-8370705E87AA}" type="datetimeFigureOut">
              <a:rPr lang="tr-TR" smtClean="0"/>
              <a:t>16.01.2015</a:t>
            </a:fld>
            <a:endParaRPr lang="tr-TR"/>
          </a:p>
        </p:txBody>
      </p:sp>
      <p:sp>
        <p:nvSpPr>
          <p:cNvPr id="4" name="Altbilgi Yer Tutucusu 3"/>
          <p:cNvSpPr>
            <a:spLocks noGrp="1"/>
          </p:cNvSpPr>
          <p:nvPr>
            <p:ph type="ftr" sz="quarter" idx="2"/>
          </p:nvPr>
        </p:nvSpPr>
        <p:spPr>
          <a:xfrm>
            <a:off x="0" y="6456651"/>
            <a:ext cx="4302330" cy="339598"/>
          </a:xfrm>
          <a:prstGeom prst="rect">
            <a:avLst/>
          </a:prstGeom>
        </p:spPr>
        <p:txBody>
          <a:bodyPr vert="horz" lIns="83768" tIns="41884" rIns="83768" bIns="41884" rtlCol="0" anchor="b"/>
          <a:lstStyle>
            <a:lvl1pPr algn="l">
              <a:defRPr sz="1100"/>
            </a:lvl1pPr>
          </a:lstStyle>
          <a:p>
            <a:endParaRPr lang="tr-TR"/>
          </a:p>
        </p:txBody>
      </p:sp>
      <p:sp>
        <p:nvSpPr>
          <p:cNvPr id="5" name="Slayt Numarası Yer Tutucusu 4"/>
          <p:cNvSpPr>
            <a:spLocks noGrp="1"/>
          </p:cNvSpPr>
          <p:nvPr>
            <p:ph type="sldNum" sz="quarter" idx="3"/>
          </p:nvPr>
        </p:nvSpPr>
        <p:spPr>
          <a:xfrm>
            <a:off x="5624423" y="6456651"/>
            <a:ext cx="4300855" cy="339598"/>
          </a:xfrm>
          <a:prstGeom prst="rect">
            <a:avLst/>
          </a:prstGeom>
        </p:spPr>
        <p:txBody>
          <a:bodyPr vert="horz" lIns="83768" tIns="41884" rIns="83768" bIns="41884" rtlCol="0" anchor="b"/>
          <a:lstStyle>
            <a:lvl1pPr algn="r">
              <a:defRPr sz="1100"/>
            </a:lvl1pPr>
          </a:lstStyle>
          <a:p>
            <a:fld id="{EA32581A-221D-4127-832D-6020D2EBE4C4}" type="slidenum">
              <a:rPr lang="tr-TR" smtClean="0"/>
              <a:t>‹#›</a:t>
            </a:fld>
            <a:endParaRPr lang="tr-TR"/>
          </a:p>
        </p:txBody>
      </p:sp>
    </p:spTree>
    <p:extLst>
      <p:ext uri="{BB962C8B-B14F-4D97-AF65-F5344CB8AC3E}">
        <p14:creationId xmlns:p14="http://schemas.microsoft.com/office/powerpoint/2010/main" val="1794234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02330" cy="339598"/>
          </a:xfrm>
          <a:prstGeom prst="rect">
            <a:avLst/>
          </a:prstGeom>
        </p:spPr>
        <p:txBody>
          <a:bodyPr vert="horz" lIns="83768" tIns="41884" rIns="83768" bIns="41884" rtlCol="0"/>
          <a:lstStyle>
            <a:lvl1pPr algn="l">
              <a:defRPr sz="1100"/>
            </a:lvl1pPr>
          </a:lstStyle>
          <a:p>
            <a:endParaRPr lang="tr-TR"/>
          </a:p>
        </p:txBody>
      </p:sp>
      <p:sp>
        <p:nvSpPr>
          <p:cNvPr id="3" name="Veri Yer Tutucusu 2"/>
          <p:cNvSpPr>
            <a:spLocks noGrp="1"/>
          </p:cNvSpPr>
          <p:nvPr>
            <p:ph type="dt" idx="1"/>
          </p:nvPr>
        </p:nvSpPr>
        <p:spPr>
          <a:xfrm>
            <a:off x="5624423" y="1"/>
            <a:ext cx="4300855" cy="339598"/>
          </a:xfrm>
          <a:prstGeom prst="rect">
            <a:avLst/>
          </a:prstGeom>
        </p:spPr>
        <p:txBody>
          <a:bodyPr vert="horz" lIns="83768" tIns="41884" rIns="83768" bIns="41884" rtlCol="0"/>
          <a:lstStyle>
            <a:lvl1pPr algn="r">
              <a:defRPr sz="1100"/>
            </a:lvl1pPr>
          </a:lstStyle>
          <a:p>
            <a:fld id="{3795EE53-5196-4288-BBE3-1B8C609F831D}" type="datetimeFigureOut">
              <a:rPr lang="tr-TR" smtClean="0"/>
              <a:t>16.01.2015</a:t>
            </a:fld>
            <a:endParaRPr lang="tr-TR"/>
          </a:p>
        </p:txBody>
      </p:sp>
      <p:sp>
        <p:nvSpPr>
          <p:cNvPr id="4" name="Slayt Görüntüsü Yer Tutucusu 3"/>
          <p:cNvSpPr>
            <a:spLocks noGrp="1" noRot="1" noChangeAspect="1"/>
          </p:cNvSpPr>
          <p:nvPr>
            <p:ph type="sldImg" idx="2"/>
          </p:nvPr>
        </p:nvSpPr>
        <p:spPr>
          <a:xfrm>
            <a:off x="3162300" y="509588"/>
            <a:ext cx="3603625" cy="2549525"/>
          </a:xfrm>
          <a:prstGeom prst="rect">
            <a:avLst/>
          </a:prstGeom>
          <a:noFill/>
          <a:ln w="12700">
            <a:solidFill>
              <a:prstClr val="black"/>
            </a:solidFill>
          </a:ln>
        </p:spPr>
        <p:txBody>
          <a:bodyPr vert="horz" lIns="83768" tIns="41884" rIns="83768" bIns="41884" rtlCol="0" anchor="ctr"/>
          <a:lstStyle/>
          <a:p>
            <a:endParaRPr lang="tr-TR"/>
          </a:p>
        </p:txBody>
      </p:sp>
      <p:sp>
        <p:nvSpPr>
          <p:cNvPr id="5" name="Not Yer Tutucusu 4"/>
          <p:cNvSpPr>
            <a:spLocks noGrp="1"/>
          </p:cNvSpPr>
          <p:nvPr>
            <p:ph type="body" sz="quarter" idx="3"/>
          </p:nvPr>
        </p:nvSpPr>
        <p:spPr>
          <a:xfrm>
            <a:off x="993412" y="3229039"/>
            <a:ext cx="7941401" cy="3059239"/>
          </a:xfrm>
          <a:prstGeom prst="rect">
            <a:avLst/>
          </a:prstGeom>
        </p:spPr>
        <p:txBody>
          <a:bodyPr vert="horz" lIns="83768" tIns="41884" rIns="83768" bIns="41884"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56651"/>
            <a:ext cx="4302330" cy="339598"/>
          </a:xfrm>
          <a:prstGeom prst="rect">
            <a:avLst/>
          </a:prstGeom>
        </p:spPr>
        <p:txBody>
          <a:bodyPr vert="horz" lIns="83768" tIns="41884" rIns="83768" bIns="41884" rtlCol="0" anchor="b"/>
          <a:lstStyle>
            <a:lvl1pPr algn="l">
              <a:defRPr sz="1100"/>
            </a:lvl1pPr>
          </a:lstStyle>
          <a:p>
            <a:endParaRPr lang="tr-TR"/>
          </a:p>
        </p:txBody>
      </p:sp>
      <p:sp>
        <p:nvSpPr>
          <p:cNvPr id="7" name="Slayt Numarası Yer Tutucusu 6"/>
          <p:cNvSpPr>
            <a:spLocks noGrp="1"/>
          </p:cNvSpPr>
          <p:nvPr>
            <p:ph type="sldNum" sz="quarter" idx="5"/>
          </p:nvPr>
        </p:nvSpPr>
        <p:spPr>
          <a:xfrm>
            <a:off x="5624423" y="6456651"/>
            <a:ext cx="4300855" cy="339598"/>
          </a:xfrm>
          <a:prstGeom prst="rect">
            <a:avLst/>
          </a:prstGeom>
        </p:spPr>
        <p:txBody>
          <a:bodyPr vert="horz" lIns="83768" tIns="41884" rIns="83768" bIns="41884" rtlCol="0" anchor="b"/>
          <a:lstStyle>
            <a:lvl1pPr algn="r">
              <a:defRPr sz="1100"/>
            </a:lvl1pPr>
          </a:lstStyle>
          <a:p>
            <a:fld id="{CAFECF59-03D8-4677-A37F-BCAB2F159EDF}" type="slidenum">
              <a:rPr lang="tr-TR" smtClean="0"/>
              <a:t>‹#›</a:t>
            </a:fld>
            <a:endParaRPr lang="tr-TR"/>
          </a:p>
        </p:txBody>
      </p:sp>
    </p:spTree>
    <p:extLst>
      <p:ext uri="{BB962C8B-B14F-4D97-AF65-F5344CB8AC3E}">
        <p14:creationId xmlns:p14="http://schemas.microsoft.com/office/powerpoint/2010/main" val="109714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79"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chemeClr val="bg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chemeClr val="bg1"/>
                </a:solidFill>
                <a:latin typeface="Corbel"/>
                <a:cs typeface="Corbe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chemeClr val="bg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18401" y="0"/>
            <a:ext cx="10057638" cy="755675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09257" y="0"/>
            <a:ext cx="9208008" cy="874776"/>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9547745" y="0"/>
            <a:ext cx="749807" cy="896111"/>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318401" y="0"/>
            <a:ext cx="10057638" cy="7556754"/>
          </a:xfrm>
          <a:prstGeom prst="rect">
            <a:avLst/>
          </a:prstGeom>
          <a:blipFill>
            <a:blip r:embed="rId2" cstate="print"/>
            <a:stretch>
              <a:fillRect/>
            </a:stretch>
          </a:blipFill>
        </p:spPr>
        <p:txBody>
          <a:bodyPr wrap="square" lIns="0" tIns="0" rIns="0" bIns="0" rtlCol="0"/>
          <a:lstStyle/>
          <a:p>
            <a:endParaRPr/>
          </a:p>
        </p:txBody>
      </p:sp>
      <p:sp>
        <p:nvSpPr>
          <p:cNvPr id="20" name="bk object 20"/>
          <p:cNvSpPr/>
          <p:nvPr/>
        </p:nvSpPr>
        <p:spPr>
          <a:xfrm>
            <a:off x="992009" y="3395471"/>
            <a:ext cx="8790431" cy="3102864"/>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18401" y="0"/>
            <a:ext cx="10057638" cy="755675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09257" y="0"/>
            <a:ext cx="9208008" cy="874776"/>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9547745" y="0"/>
            <a:ext cx="749807" cy="896111"/>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435997" y="228303"/>
            <a:ext cx="9821405" cy="389255"/>
          </a:xfrm>
          <a:prstGeom prst="rect">
            <a:avLst/>
          </a:prstGeom>
        </p:spPr>
        <p:txBody>
          <a:bodyPr wrap="square" lIns="0" tIns="0" rIns="0" bIns="0">
            <a:spAutoFit/>
          </a:bodyPr>
          <a:lstStyle>
            <a:lvl1pPr>
              <a:defRPr sz="2850" b="1" i="0">
                <a:solidFill>
                  <a:schemeClr val="bg1"/>
                </a:solidFill>
                <a:latin typeface="Corbel"/>
                <a:cs typeface="Corbel"/>
              </a:defRPr>
            </a:lvl1pPr>
          </a:lstStyle>
          <a:p>
            <a:endParaRPr/>
          </a:p>
        </p:txBody>
      </p:sp>
      <p:sp>
        <p:nvSpPr>
          <p:cNvPr id="3" name="Holder 3"/>
          <p:cNvSpPr>
            <a:spLocks noGrp="1"/>
          </p:cNvSpPr>
          <p:nvPr>
            <p:ph type="body" idx="1"/>
          </p:nvPr>
        </p:nvSpPr>
        <p:spPr>
          <a:xfrm>
            <a:off x="912135" y="1490024"/>
            <a:ext cx="8869128" cy="26555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7"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1/16/2015</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tr/url?sa=i&amp;rct=j&amp;q=&amp;esrc=s&amp;source=images&amp;cd=&amp;cad=rja&amp;uact=8&amp;ved=0CAcQjRw&amp;url=http://trdocs.org/docs/index-121806.html&amp;ei=coC3VKmaEoTiOJHBgJAK&amp;bvm=bv.83640239,d.bGQ&amp;psig=AFQjCNEmUotw7cqiS8rK0smHXsodBn4NYw&amp;ust=1421398500313975"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993899" y="5271418"/>
            <a:ext cx="6934200" cy="846386"/>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2417445" marR="5080" indent="-2405380" algn="ctr">
              <a:lnSpc>
                <a:spcPct val="100000"/>
              </a:lnSpc>
            </a:pPr>
            <a:r>
              <a:rPr lang="tr-TR" sz="2750" b="1" spc="-5" dirty="0" err="1" smtClean="0">
                <a:latin typeface="Corbel"/>
                <a:cs typeface="Corbel"/>
              </a:rPr>
              <a:t>Prof</a:t>
            </a:r>
            <a:r>
              <a:rPr lang="tr-TR" sz="2750" b="1" spc="-5" dirty="0" smtClean="0">
                <a:latin typeface="Corbel"/>
                <a:cs typeface="Corbel"/>
              </a:rPr>
              <a:t> </a:t>
            </a:r>
            <a:r>
              <a:rPr lang="tr-TR" sz="2750" b="1" spc="-5" dirty="0" err="1" smtClean="0">
                <a:latin typeface="Corbel"/>
                <a:cs typeface="Corbel"/>
              </a:rPr>
              <a:t>Dr</a:t>
            </a:r>
            <a:r>
              <a:rPr lang="tr-TR" sz="2750" b="1" spc="-5" dirty="0" smtClean="0">
                <a:latin typeface="Corbel"/>
                <a:cs typeface="Corbel"/>
              </a:rPr>
              <a:t> Mustafa </a:t>
            </a:r>
            <a:r>
              <a:rPr lang="tr-TR" sz="2750" b="1" spc="-5" dirty="0" err="1" smtClean="0">
                <a:latin typeface="Corbel"/>
                <a:cs typeface="Corbel"/>
              </a:rPr>
              <a:t>Altındiş</a:t>
            </a:r>
            <a:r>
              <a:rPr lang="tr-TR" sz="2750" b="1" spc="-5" dirty="0" smtClean="0">
                <a:latin typeface="Corbel"/>
                <a:cs typeface="Corbel"/>
              </a:rPr>
              <a:t> </a:t>
            </a:r>
          </a:p>
          <a:p>
            <a:pPr marL="2417445" marR="5080" indent="-2405380" algn="ctr">
              <a:lnSpc>
                <a:spcPct val="100000"/>
              </a:lnSpc>
            </a:pPr>
            <a:r>
              <a:rPr lang="tr-TR" sz="2750" b="1" spc="-5" dirty="0" smtClean="0">
                <a:latin typeface="Corbel"/>
                <a:cs typeface="Corbel"/>
              </a:rPr>
              <a:t>SAU Tıp Fakültesi</a:t>
            </a:r>
            <a:endParaRPr sz="2750" dirty="0">
              <a:latin typeface="Corbel"/>
              <a:cs typeface="Corbel"/>
            </a:endParaRPr>
          </a:p>
        </p:txBody>
      </p:sp>
      <p:sp>
        <p:nvSpPr>
          <p:cNvPr id="2" name="Dikdörtgen 1"/>
          <p:cNvSpPr/>
          <p:nvPr/>
        </p:nvSpPr>
        <p:spPr>
          <a:xfrm>
            <a:off x="517771" y="106948"/>
            <a:ext cx="8562729" cy="707886"/>
          </a:xfrm>
          <a:prstGeom prst="rect">
            <a:avLst/>
          </a:prstGeom>
        </p:spPr>
        <p:txBody>
          <a:bodyPr wrap="none">
            <a:spAutoFit/>
          </a:bodyPr>
          <a:lstStyle/>
          <a:p>
            <a:pPr eaLnBrk="0" hangingPunct="0"/>
            <a:r>
              <a:rPr lang="tr-TR" sz="4000" b="1" dirty="0" smtClean="0"/>
              <a:t>1002 TÜBİTAK </a:t>
            </a:r>
            <a:r>
              <a:rPr lang="tr-TR" sz="4000" b="1" dirty="0"/>
              <a:t>HIZLI DESTEK </a:t>
            </a:r>
            <a:r>
              <a:rPr lang="tr-TR" sz="4000" b="1" dirty="0" smtClean="0"/>
              <a:t>PROGRAMI</a:t>
            </a:r>
            <a:endParaRPr lang="tr-TR"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114425"/>
            <a:ext cx="20193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0500" y="1038226"/>
            <a:ext cx="1346002" cy="1325670"/>
          </a:xfrm>
          <a:prstGeom prst="rect">
            <a:avLst/>
          </a:prstGeom>
          <a:ln/>
        </p:spPr>
        <p:style>
          <a:lnRef idx="2">
            <a:schemeClr val="accent2"/>
          </a:lnRef>
          <a:fillRef idx="1">
            <a:schemeClr val="lt1"/>
          </a:fillRef>
          <a:effectRef idx="0">
            <a:schemeClr val="accent2"/>
          </a:effectRef>
          <a:fontRef idx="minor">
            <a:schemeClr val="dk1"/>
          </a:fontRef>
        </p:style>
      </p:pic>
      <p:sp>
        <p:nvSpPr>
          <p:cNvPr id="7" name="Dikdörtgen 6"/>
          <p:cNvSpPr/>
          <p:nvPr/>
        </p:nvSpPr>
        <p:spPr>
          <a:xfrm>
            <a:off x="1231900" y="6448425"/>
            <a:ext cx="845819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b="1" i="1" dirty="0">
                <a:solidFill>
                  <a:srgbClr val="C00000"/>
                </a:solidFill>
                <a:latin typeface="Bookman Old Style" panose="02050604050505020204" pitchFamily="18" charset="0"/>
              </a:rPr>
              <a:t>Hayal gücü bilgiden daha önemlidir. </a:t>
            </a:r>
            <a:endParaRPr lang="tr-TR" b="1" i="1" dirty="0" smtClean="0">
              <a:solidFill>
                <a:srgbClr val="C00000"/>
              </a:solidFill>
              <a:latin typeface="Bookman Old Style" panose="02050604050505020204" pitchFamily="18" charset="0"/>
            </a:endParaRPr>
          </a:p>
          <a:p>
            <a:pPr algn="ctr"/>
            <a:r>
              <a:rPr lang="tr-TR" b="1" i="1" dirty="0" smtClean="0">
                <a:solidFill>
                  <a:srgbClr val="C00000"/>
                </a:solidFill>
                <a:latin typeface="Bookman Old Style" panose="02050604050505020204" pitchFamily="18" charset="0"/>
              </a:rPr>
              <a:t>Çünkü </a:t>
            </a:r>
            <a:r>
              <a:rPr lang="tr-TR" b="1" i="1" dirty="0">
                <a:solidFill>
                  <a:srgbClr val="C00000"/>
                </a:solidFill>
                <a:latin typeface="Bookman Old Style" panose="02050604050505020204" pitchFamily="18" charset="0"/>
              </a:rPr>
              <a:t>bilgi sınırlıyken, </a:t>
            </a:r>
            <a:r>
              <a:rPr lang="tr-TR" b="1" i="1" dirty="0" smtClean="0">
                <a:solidFill>
                  <a:srgbClr val="C00000"/>
                </a:solidFill>
                <a:latin typeface="Bookman Old Style" panose="02050604050505020204" pitchFamily="18" charset="0"/>
              </a:rPr>
              <a:t>hayal gücü </a:t>
            </a:r>
            <a:r>
              <a:rPr lang="tr-TR" b="1" i="1" dirty="0">
                <a:solidFill>
                  <a:srgbClr val="C00000"/>
                </a:solidFill>
                <a:latin typeface="Bookman Old Style" panose="02050604050505020204" pitchFamily="18" charset="0"/>
              </a:rPr>
              <a:t>tüm dünyayı kapsar.</a:t>
            </a:r>
          </a:p>
        </p:txBody>
      </p:sp>
      <p:pic>
        <p:nvPicPr>
          <p:cNvPr id="8" name="Picture 5" descr="https://encrypted-tbn0.gstatic.com/images?q=tbn:ANd9GcTqhK15UG4E5n4JkEWvSFytcnz-qVo-fbaSdEz7tGqOr8hYzBn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2701" y="1343025"/>
            <a:ext cx="2209799" cy="15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2"/>
          <p:cNvGraphicFramePr>
            <a:graphicFrameLocks noGrp="1"/>
          </p:cNvGraphicFramePr>
          <p:nvPr>
            <p:extLst>
              <p:ext uri="{D42A27DB-BD31-4B8C-83A1-F6EECF244321}">
                <p14:modId xmlns:p14="http://schemas.microsoft.com/office/powerpoint/2010/main" val="2760976185"/>
              </p:ext>
            </p:extLst>
          </p:nvPr>
        </p:nvGraphicFramePr>
        <p:xfrm>
          <a:off x="393700" y="3276843"/>
          <a:ext cx="9829801" cy="1641475"/>
        </p:xfrm>
        <a:graphic>
          <a:graphicData uri="http://schemas.openxmlformats.org/drawingml/2006/table">
            <a:tbl>
              <a:tblPr/>
              <a:tblGrid>
                <a:gridCol w="1524000"/>
                <a:gridCol w="1524000"/>
                <a:gridCol w="1447800"/>
                <a:gridCol w="1981200"/>
                <a:gridCol w="2057400"/>
                <a:gridCol w="1295401"/>
              </a:tblGrid>
              <a:tr h="930275">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Arial" charset="0"/>
                        <a:buNone/>
                        <a:tabLst/>
                      </a:pPr>
                      <a:endPar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27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endPar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Maksimum</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Destek Süresi</a:t>
                      </a:r>
                      <a:endParaRPr kumimoji="0" lang="tr-TR" sz="1400" b="1" i="0" u="none" strike="noStrike" cap="none" normalizeH="0" baseline="0" dirty="0" smtClean="0">
                        <a:ln>
                          <a:noFill/>
                        </a:ln>
                        <a:solidFill>
                          <a:srgbClr val="000066"/>
                        </a:solidFill>
                        <a:effectLst/>
                        <a:latin typeface="+mj-lt"/>
                        <a:ea typeface="Arial Unicode MS" pitchFamily="34" charset="-128"/>
                        <a:cs typeface="Arial Unicode MS" pitchFamily="34"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27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Destek Üst</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Limiti (TL/yıl)</a:t>
                      </a:r>
                      <a:endParaRPr kumimoji="0" lang="tr-TR" sz="1400" b="1" i="0" u="none" strike="noStrike" cap="none" normalizeH="0" baseline="0" dirty="0" smtClean="0">
                        <a:ln>
                          <a:noFill/>
                        </a:ln>
                        <a:solidFill>
                          <a:srgbClr val="000066"/>
                        </a:solidFill>
                        <a:effectLst/>
                        <a:latin typeface="+mj-lt"/>
                        <a:ea typeface="Arial Unicode MS" pitchFamily="34" charset="-128"/>
                        <a:cs typeface="Arial Unicode MS" pitchFamily="34"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27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Başvuru</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İnceleme  Süresi</a:t>
                      </a:r>
                      <a:endParaRPr kumimoji="0" lang="tr-TR" sz="1400" b="1" i="0" u="none" strike="noStrike" cap="none" normalizeH="0" baseline="0" dirty="0" smtClean="0">
                        <a:ln>
                          <a:noFill/>
                        </a:ln>
                        <a:solidFill>
                          <a:srgbClr val="000066"/>
                        </a:solidFill>
                        <a:effectLst/>
                        <a:latin typeface="+mj-lt"/>
                        <a:ea typeface="Arial Unicode MS" pitchFamily="34" charset="-128"/>
                        <a:cs typeface="Arial Unicode MS" pitchFamily="34"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27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Başvuru </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Dönemleri</a:t>
                      </a:r>
                      <a:endParaRPr kumimoji="0" lang="tr-TR" sz="1400" b="1" i="0" u="none" strike="noStrike" cap="none" normalizeH="0" baseline="0" dirty="0" smtClean="0">
                        <a:ln>
                          <a:noFill/>
                        </a:ln>
                        <a:solidFill>
                          <a:srgbClr val="000066"/>
                        </a:solidFill>
                        <a:effectLst/>
                        <a:latin typeface="+mj-lt"/>
                        <a:ea typeface="Arial Unicode MS" pitchFamily="34" charset="-128"/>
                        <a:cs typeface="Arial Unicode MS" pitchFamily="34"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2700000" scaled="1"/>
                      <a:tileRect/>
                    </a:gradFill>
                  </a:tcPr>
                </a:tc>
                <a:tc>
                  <a:txBody>
                    <a:bodyPr/>
                    <a:lstStyle/>
                    <a:p>
                      <a:pPr marL="0" marR="0" lvl="0" indent="0" algn="ctr" defTabSz="449263" rtl="0" eaLnBrk="0" fontAlgn="base" latinLnBrk="0" hangingPunct="0">
                        <a:lnSpc>
                          <a:spcPct val="8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Online</a:t>
                      </a:r>
                    </a:p>
                    <a:p>
                      <a:pPr marL="0" marR="0" lvl="0" indent="0" algn="ctr" defTabSz="449263" rtl="0" eaLnBrk="0" fontAlgn="base" latinLnBrk="0" hangingPunct="0">
                        <a:lnSpc>
                          <a:spcPct val="80000"/>
                        </a:lnSpc>
                        <a:spcBef>
                          <a:spcPct val="0"/>
                        </a:spcBef>
                        <a:spcAft>
                          <a:spcPct val="0"/>
                        </a:spcAft>
                        <a:buClr>
                          <a:srgbClr val="000000"/>
                        </a:buClr>
                        <a:buSzTx/>
                        <a:buFont typeface="Times New Roman" pitchFamily="18" charset="0"/>
                        <a:buNone/>
                        <a:tabLst/>
                      </a:pPr>
                      <a:r>
                        <a:rPr kumimoji="0" lang="tr-TR" sz="1400" b="1" i="0" u="none" strike="noStrike" cap="none" normalizeH="0" baseline="0" dirty="0" smtClean="0">
                          <a:ln>
                            <a:noFill/>
                          </a:ln>
                          <a:solidFill>
                            <a:srgbClr val="000000"/>
                          </a:solidFill>
                          <a:effectLst/>
                          <a:latin typeface="+mj-lt"/>
                          <a:ea typeface="Arial Unicode MS" pitchFamily="34" charset="-128"/>
                          <a:cs typeface="Arial Unicode MS" pitchFamily="34" charset="-128"/>
                        </a:rPr>
                        <a:t>Başvuru</a:t>
                      </a:r>
                      <a:endParaRPr kumimoji="0" lang="tr-TR" sz="1400" b="1" i="0" u="none" strike="noStrike" cap="none" normalizeH="0" baseline="0" dirty="0" smtClean="0">
                        <a:ln>
                          <a:noFill/>
                        </a:ln>
                        <a:solidFill>
                          <a:srgbClr val="000066"/>
                        </a:solidFill>
                        <a:effectLst/>
                        <a:latin typeface="+mj-lt"/>
                        <a:ea typeface="Arial Unicode MS" pitchFamily="34" charset="-128"/>
                        <a:cs typeface="Arial Unicode MS" pitchFamily="34"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2700000" scaled="1"/>
                      <a:tileRect/>
                    </a:gradFill>
                  </a:tcPr>
                </a:tc>
              </a:tr>
              <a:tr h="711200">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300" b="1" i="0" u="none" strike="noStrike" cap="none" normalizeH="0" baseline="0" dirty="0" smtClean="0">
                          <a:ln>
                            <a:noFill/>
                          </a:ln>
                          <a:solidFill>
                            <a:srgbClr val="FF0000"/>
                          </a:solidFill>
                          <a:effectLst/>
                          <a:latin typeface="Bookman Old Style" panose="02050604050505020204" pitchFamily="18" charset="0"/>
                          <a:ea typeface="Arial Unicode MS" pitchFamily="34" charset="-128"/>
                          <a:cs typeface="Arial Unicode MS" pitchFamily="34" charset="-128"/>
                        </a:rPr>
                        <a:t> TÜBİTAK 1002</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pPr>
                      <a:r>
                        <a:rPr kumimoji="0" lang="tr-TR" sz="1300" b="1" i="0" u="none" strike="noStrike" cap="none" normalizeH="0" baseline="0" dirty="0" smtClean="0">
                          <a:ln>
                            <a:noFill/>
                          </a:ln>
                          <a:solidFill>
                            <a:srgbClr val="FF0000"/>
                          </a:solidFill>
                          <a:effectLst/>
                          <a:latin typeface="Bookman Old Style" panose="02050604050505020204" pitchFamily="18" charset="0"/>
                          <a:ea typeface="Arial Unicode MS" pitchFamily="34" charset="-128"/>
                          <a:cs typeface="Arial Unicode MS" pitchFamily="34" charset="-128"/>
                        </a:rPr>
                        <a:t>Hızlı  Destek Projesi</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108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Arial" charset="0"/>
                        <a:buNone/>
                        <a:tabLst/>
                      </a:pPr>
                      <a:r>
                        <a:rPr kumimoji="0" lang="tr-TR" sz="1300" b="1" i="0" u="none" strike="noStrike" cap="none" normalizeH="0" baseline="0" dirty="0" smtClean="0">
                          <a:ln>
                            <a:noFill/>
                          </a:ln>
                          <a:solidFill>
                            <a:srgbClr val="FF0000"/>
                          </a:solidFill>
                          <a:effectLst/>
                          <a:latin typeface="Bookman Old Style" panose="02050604050505020204" pitchFamily="18" charset="0"/>
                          <a:ea typeface="Arial Unicode MS" pitchFamily="34" charset="-128"/>
                          <a:cs typeface="Arial Unicode MS" pitchFamily="34" charset="-128"/>
                        </a:rPr>
                        <a:t>12 ay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108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Arial" charset="0"/>
                        <a:buNone/>
                        <a:tabLst/>
                      </a:pPr>
                      <a:r>
                        <a:rPr kumimoji="0" lang="tr-TR" sz="1300" b="1" i="0" u="none" strike="noStrike" cap="none" normalizeH="0" baseline="0" dirty="0" smtClean="0">
                          <a:ln>
                            <a:noFill/>
                          </a:ln>
                          <a:solidFill>
                            <a:srgbClr val="FF0000"/>
                          </a:solidFill>
                          <a:effectLst/>
                          <a:latin typeface="Bookman Old Style" panose="02050604050505020204" pitchFamily="18" charset="0"/>
                          <a:ea typeface="Arial Unicode MS" pitchFamily="34" charset="-128"/>
                          <a:cs typeface="Arial Unicode MS" pitchFamily="34" charset="-128"/>
                        </a:rPr>
                        <a:t>30.000</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108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Arial" charset="0"/>
                        <a:buNone/>
                        <a:tabLst/>
                      </a:pPr>
                      <a:r>
                        <a:rPr kumimoji="0" lang="tr-TR" sz="1300" b="1" i="0" u="none" strike="noStrike" cap="none" normalizeH="0" baseline="0" dirty="0" smtClean="0">
                          <a:ln>
                            <a:noFill/>
                          </a:ln>
                          <a:solidFill>
                            <a:srgbClr val="FF0000"/>
                          </a:solidFill>
                          <a:effectLst/>
                          <a:latin typeface="Bookman Old Style" panose="02050604050505020204" pitchFamily="18" charset="0"/>
                          <a:ea typeface="Arial Unicode MS" pitchFamily="34" charset="-128"/>
                          <a:cs typeface="Arial Unicode MS" pitchFamily="34" charset="-128"/>
                        </a:rPr>
                        <a:t>2  ay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10800000" scaled="1"/>
                      <a:tileRect/>
                    </a:grad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Arial" charset="0"/>
                        <a:buNone/>
                        <a:tabLst/>
                      </a:pPr>
                      <a:r>
                        <a:rPr kumimoji="0" lang="tr-TR" sz="1300" b="1" i="0" u="none" strike="noStrike" cap="none" normalizeH="0" baseline="0" dirty="0" smtClean="0">
                          <a:ln>
                            <a:noFill/>
                          </a:ln>
                          <a:solidFill>
                            <a:srgbClr val="FF0000"/>
                          </a:solidFill>
                          <a:effectLst/>
                          <a:latin typeface="Bookman Old Style" panose="02050604050505020204" pitchFamily="18" charset="0"/>
                          <a:ea typeface="Arial Unicode MS" pitchFamily="34" charset="-128"/>
                          <a:cs typeface="Arial Unicode MS" pitchFamily="34" charset="-128"/>
                        </a:rPr>
                        <a:t>Herhangi bir zaman kısıtlaması yoktur.</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10800000" scaled="1"/>
                      <a:tileRect/>
                    </a:gradFill>
                  </a:tcPr>
                </a:tc>
                <a:tc>
                  <a:txBody>
                    <a:bodyPr/>
                    <a:lstStyle/>
                    <a:p>
                      <a:pPr marL="0" marR="0" lvl="0" indent="0" algn="ctr" defTabSz="449263" rtl="0" eaLnBrk="0" fontAlgn="base" latinLnBrk="0" hangingPunct="0">
                        <a:lnSpc>
                          <a:spcPct val="71000"/>
                        </a:lnSpc>
                        <a:spcBef>
                          <a:spcPts val="800"/>
                        </a:spcBef>
                        <a:spcAft>
                          <a:spcPct val="0"/>
                        </a:spcAft>
                        <a:buClr>
                          <a:srgbClr val="000000"/>
                        </a:buClr>
                        <a:buSzPct val="150000"/>
                        <a:buFont typeface="Wingdings" pitchFamily="2" charset="2"/>
                        <a:buNone/>
                        <a:tabLst/>
                      </a:pPr>
                      <a:r>
                        <a:rPr kumimoji="0" lang="tr-TR" sz="1300" b="1" i="0" u="none" strike="noStrike" cap="none" normalizeH="0" baseline="0" dirty="0" smtClean="0">
                          <a:ln>
                            <a:noFill/>
                          </a:ln>
                          <a:solidFill>
                            <a:srgbClr val="FF0000"/>
                          </a:solidFill>
                          <a:effectLst>
                            <a:outerShdw blurRad="38100" dist="38100" dir="2700000" algn="tl">
                              <a:srgbClr val="FFFFFF"/>
                            </a:outerShdw>
                          </a:effectLst>
                          <a:latin typeface="Bookman Old Style" panose="02050604050505020204" pitchFamily="18" charset="0"/>
                          <a:ea typeface="Arial Unicode MS" pitchFamily="34" charset="-128"/>
                          <a:cs typeface="Arial Unicode MS" pitchFamily="34" charset="-128"/>
                          <a:sym typeface="Wingdings" pitchFamily="2" charset="2"/>
                        </a:rPr>
                        <a:t></a:t>
                      </a:r>
                      <a:endParaRPr kumimoji="0" lang="tr-TR" sz="1300" b="1" i="0" u="none" strike="noStrike" cap="none" normalizeH="0" baseline="0" dirty="0" smtClean="0">
                        <a:ln>
                          <a:noFill/>
                        </a:ln>
                        <a:solidFill>
                          <a:srgbClr val="FF0000"/>
                        </a:solidFill>
                        <a:effectLst>
                          <a:outerShdw blurRad="38100" dist="38100" dir="2700000" algn="tl">
                            <a:srgbClr val="000000"/>
                          </a:outerShdw>
                        </a:effectLst>
                        <a:latin typeface="Bookman Old Style" panose="02050604050505020204" pitchFamily="18" charset="0"/>
                        <a:ea typeface="Arial Unicode MS" pitchFamily="34" charset="-128"/>
                        <a:cs typeface="Arial Unicode MS" pitchFamily="34" charset="-128"/>
                        <a:sym typeface="Wingdings" pitchFamily="2" charset="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DEFE9">
                            <a:shade val="30000"/>
                            <a:satMod val="115000"/>
                          </a:srgbClr>
                        </a:gs>
                        <a:gs pos="50000">
                          <a:srgbClr val="FDEFE9">
                            <a:shade val="67500"/>
                            <a:satMod val="115000"/>
                          </a:srgbClr>
                        </a:gs>
                        <a:gs pos="100000">
                          <a:srgbClr val="FDEFE9">
                            <a:shade val="100000"/>
                            <a:satMod val="115000"/>
                          </a:srgbClr>
                        </a:gs>
                      </a:gsLst>
                      <a:lin ang="10800000" scaled="1"/>
                      <a:tileRect/>
                    </a:gradFill>
                  </a:tcPr>
                </a:tc>
              </a:tr>
            </a:tbl>
          </a:graphicData>
        </a:graphic>
      </p:graphicFrame>
    </p:spTree>
    <p:extLst>
      <p:ext uri="{BB962C8B-B14F-4D97-AF65-F5344CB8AC3E}">
        <p14:creationId xmlns:p14="http://schemas.microsoft.com/office/powerpoint/2010/main" val="10222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7500" y="0"/>
            <a:ext cx="9821405" cy="923330"/>
          </a:xfrm>
        </p:spPr>
        <p:txBody>
          <a:bodyPr/>
          <a:lstStyle/>
          <a:p>
            <a:r>
              <a:rPr lang="tr-TR" sz="2000" dirty="0">
                <a:latin typeface="Bookman Old Style" panose="02050604050505020204" pitchFamily="18" charset="0"/>
              </a:rPr>
              <a:t>1002 – HIZLI DESTEK PROGRAMI</a:t>
            </a:r>
            <a:br>
              <a:rPr lang="tr-TR" sz="2000" dirty="0">
                <a:latin typeface="Bookman Old Style" panose="02050604050505020204" pitchFamily="18" charset="0"/>
              </a:rPr>
            </a:br>
            <a:r>
              <a:rPr lang="tr-TR" sz="2000" dirty="0">
                <a:latin typeface="Bookman Old Style" panose="02050604050505020204" pitchFamily="18" charset="0"/>
              </a:rPr>
              <a:t>PROJE </a:t>
            </a:r>
            <a:r>
              <a:rPr lang="tr-TR" sz="2000" dirty="0" smtClean="0">
                <a:latin typeface="Bookman Old Style" panose="02050604050505020204" pitchFamily="18" charset="0"/>
              </a:rPr>
              <a:t>BİLİMSEL </a:t>
            </a:r>
            <a:r>
              <a:rPr lang="tr-TR" sz="2000" dirty="0">
                <a:latin typeface="Bookman Old Style" panose="02050604050505020204" pitchFamily="18" charset="0"/>
              </a:rPr>
              <a:t>DEĞERLENDİRME FORMU VE BİLGİ NOTU</a:t>
            </a:r>
            <a:br>
              <a:rPr lang="tr-TR" sz="2000" dirty="0">
                <a:latin typeface="Bookman Old Style" panose="02050604050505020204" pitchFamily="18" charset="0"/>
              </a:rPr>
            </a:br>
            <a:endParaRPr lang="tr-TR" sz="2000" dirty="0">
              <a:latin typeface="Bookman Old Style" panose="02050604050505020204" pitchFamily="18" charset="0"/>
            </a:endParaRPr>
          </a:p>
        </p:txBody>
      </p:sp>
      <p:sp>
        <p:nvSpPr>
          <p:cNvPr id="3" name="Metin Yer Tutucusu 2"/>
          <p:cNvSpPr>
            <a:spLocks noGrp="1"/>
          </p:cNvSpPr>
          <p:nvPr>
            <p:ph type="body" idx="1"/>
          </p:nvPr>
        </p:nvSpPr>
        <p:spPr>
          <a:xfrm>
            <a:off x="393700" y="885825"/>
            <a:ext cx="9753600" cy="6370975"/>
          </a:xfrm>
        </p:spPr>
        <p:style>
          <a:lnRef idx="1">
            <a:schemeClr val="accent6"/>
          </a:lnRef>
          <a:fillRef idx="2">
            <a:schemeClr val="accent6"/>
          </a:fillRef>
          <a:effectRef idx="1">
            <a:schemeClr val="accent6"/>
          </a:effectRef>
          <a:fontRef idx="minor">
            <a:schemeClr val="dk1"/>
          </a:fontRef>
        </p:style>
        <p:txBody>
          <a:bodyPr/>
          <a:lstStyle/>
          <a:p>
            <a:pPr lvl="1"/>
            <a:r>
              <a:rPr lang="tr-TR" sz="2300" b="1" dirty="0" smtClean="0">
                <a:latin typeface="Bookman Old Style" panose="02050604050505020204" pitchFamily="18" charset="0"/>
              </a:rPr>
              <a:t>Proje önerileri; </a:t>
            </a:r>
            <a:endParaRPr lang="tr-TR" sz="2300" b="1" dirty="0">
              <a:latin typeface="Bookman Old Style" panose="02050604050505020204" pitchFamily="18" charset="0"/>
            </a:endParaRPr>
          </a:p>
          <a:p>
            <a:pPr lvl="1"/>
            <a:r>
              <a:rPr lang="tr-TR" sz="2300" i="1" dirty="0">
                <a:solidFill>
                  <a:srgbClr val="0070C0"/>
                </a:solidFill>
                <a:latin typeface="Bookman Old Style" panose="02050604050505020204" pitchFamily="18" charset="0"/>
              </a:rPr>
              <a:t>(1) Özgün Değer, </a:t>
            </a:r>
          </a:p>
          <a:p>
            <a:pPr lvl="1"/>
            <a:r>
              <a:rPr lang="tr-TR" sz="2300" i="1" dirty="0">
                <a:solidFill>
                  <a:srgbClr val="0070C0"/>
                </a:solidFill>
                <a:latin typeface="Bookman Old Style" panose="02050604050505020204" pitchFamily="18" charset="0"/>
              </a:rPr>
              <a:t>(2) Yöntem, </a:t>
            </a:r>
          </a:p>
          <a:p>
            <a:pPr lvl="1"/>
            <a:r>
              <a:rPr lang="tr-TR" sz="2300" i="1" dirty="0">
                <a:solidFill>
                  <a:srgbClr val="0070C0"/>
                </a:solidFill>
                <a:latin typeface="Bookman Old Style" panose="02050604050505020204" pitchFamily="18" charset="0"/>
              </a:rPr>
              <a:t>(3) Yapılabilirlik, </a:t>
            </a:r>
          </a:p>
          <a:p>
            <a:pPr lvl="1"/>
            <a:r>
              <a:rPr lang="tr-TR" sz="2300" i="1" dirty="0">
                <a:solidFill>
                  <a:srgbClr val="0070C0"/>
                </a:solidFill>
                <a:latin typeface="Bookman Old Style" panose="02050604050505020204" pitchFamily="18" charset="0"/>
              </a:rPr>
              <a:t>(4) Yaygın Etki </a:t>
            </a:r>
          </a:p>
          <a:p>
            <a:pPr lvl="1"/>
            <a:r>
              <a:rPr lang="tr-TR" sz="2300" b="1" dirty="0">
                <a:latin typeface="Bookman Old Style" panose="02050604050505020204" pitchFamily="18" charset="0"/>
              </a:rPr>
              <a:t>boyutlarında bilimsel </a:t>
            </a:r>
            <a:r>
              <a:rPr lang="tr-TR" sz="2300" b="1" dirty="0" smtClean="0">
                <a:latin typeface="Bookman Old Style" panose="02050604050505020204" pitchFamily="18" charset="0"/>
              </a:rPr>
              <a:t>değerlendirilir. </a:t>
            </a:r>
          </a:p>
          <a:p>
            <a:pPr lvl="1"/>
            <a:r>
              <a:rPr lang="tr-TR" sz="2300" b="1" dirty="0" smtClean="0">
                <a:latin typeface="Bookman Old Style" panose="02050604050505020204" pitchFamily="18" charset="0"/>
              </a:rPr>
              <a:t>Proje </a:t>
            </a:r>
            <a:r>
              <a:rPr lang="tr-TR" sz="2300" b="1" dirty="0">
                <a:latin typeface="Bookman Old Style" panose="02050604050505020204" pitchFamily="18" charset="0"/>
              </a:rPr>
              <a:t>önerileri konusunda uzman danışmanlar tarafından değerlendirilmektedir.</a:t>
            </a:r>
          </a:p>
          <a:p>
            <a:pPr lvl="1"/>
            <a:r>
              <a:rPr lang="tr-TR" sz="2300" b="1" dirty="0" smtClean="0">
                <a:latin typeface="Bookman Old Style" panose="02050604050505020204" pitchFamily="18" charset="0"/>
              </a:rPr>
              <a:t>Formda </a:t>
            </a:r>
            <a:r>
              <a:rPr lang="tr-TR" sz="2300" b="1" dirty="0">
                <a:latin typeface="Bookman Old Style" panose="02050604050505020204" pitchFamily="18" charset="0"/>
              </a:rPr>
              <a:t>yer alan </a:t>
            </a:r>
            <a:r>
              <a:rPr lang="tr-TR" sz="2300" b="1" dirty="0">
                <a:solidFill>
                  <a:srgbClr val="C00000"/>
                </a:solidFill>
                <a:latin typeface="Bookman Old Style" panose="02050604050505020204" pitchFamily="18" charset="0"/>
              </a:rPr>
              <a:t>‘çok iyi’, ‘iyi’, ‘orta’, ‘iyi değil’, ‘yetersiz’</a:t>
            </a:r>
            <a:r>
              <a:rPr lang="tr-TR" sz="2300" b="1" dirty="0">
                <a:latin typeface="Bookman Old Style" panose="02050604050505020204" pitchFamily="18" charset="0"/>
              </a:rPr>
              <a:t> </a:t>
            </a:r>
            <a:r>
              <a:rPr lang="tr-TR" sz="2300" b="1" dirty="0" smtClean="0">
                <a:latin typeface="Bookman Old Style" panose="02050604050505020204" pitchFamily="18" charset="0"/>
              </a:rPr>
              <a:t>seçenekleri işaretlenir ve </a:t>
            </a:r>
            <a:r>
              <a:rPr lang="tr-TR" sz="2300" b="1" dirty="0">
                <a:latin typeface="Bookman Old Style" panose="02050604050505020204" pitchFamily="18" charset="0"/>
              </a:rPr>
              <a:t>bunun </a:t>
            </a:r>
            <a:r>
              <a:rPr lang="tr-TR" sz="2300" b="1" dirty="0" smtClean="0">
                <a:latin typeface="Bookman Old Style" panose="02050604050505020204" pitchFamily="18" charset="0"/>
              </a:rPr>
              <a:t>gerekçeleri ayrıntılı </a:t>
            </a:r>
            <a:r>
              <a:rPr lang="tr-TR" sz="2300" b="1" dirty="0">
                <a:latin typeface="Bookman Old Style" panose="02050604050505020204" pitchFamily="18" charset="0"/>
              </a:rPr>
              <a:t>olarak </a:t>
            </a:r>
            <a:r>
              <a:rPr lang="tr-TR" sz="2300" b="1" dirty="0" smtClean="0">
                <a:latin typeface="Bookman Old Style" panose="02050604050505020204" pitchFamily="18" charset="0"/>
              </a:rPr>
              <a:t>yazılır. </a:t>
            </a:r>
          </a:p>
          <a:p>
            <a:pPr marL="914400" lvl="1" indent="-457200">
              <a:buAutoNum type="arabicPeriod"/>
            </a:pPr>
            <a:r>
              <a:rPr lang="tr-TR" sz="2300" b="1" dirty="0" smtClean="0">
                <a:latin typeface="Bookman Old Style" panose="02050604050505020204" pitchFamily="18" charset="0"/>
              </a:rPr>
              <a:t>Özgün Değer</a:t>
            </a:r>
            <a:endParaRPr lang="tr-TR" sz="2300" dirty="0" smtClean="0">
              <a:latin typeface="Bookman Old Style" panose="02050604050505020204" pitchFamily="18" charset="0"/>
            </a:endParaRPr>
          </a:p>
          <a:p>
            <a:pPr lvl="1"/>
            <a:r>
              <a:rPr lang="tr-TR" sz="2300" dirty="0" smtClean="0">
                <a:latin typeface="Bookman Old Style" panose="02050604050505020204" pitchFamily="18" charset="0"/>
              </a:rPr>
              <a:t>Proje </a:t>
            </a:r>
            <a:r>
              <a:rPr lang="tr-TR" sz="2300" dirty="0">
                <a:latin typeface="Bookman Old Style" panose="02050604050505020204" pitchFamily="18" charset="0"/>
              </a:rPr>
              <a:t>önerisi ne ölçüde mevcut bilim/teknolojideki eksiklikleri ve/veya problem(</a:t>
            </a:r>
            <a:r>
              <a:rPr lang="tr-TR" sz="2300" dirty="0" err="1">
                <a:latin typeface="Bookman Old Style" panose="02050604050505020204" pitchFamily="18" charset="0"/>
              </a:rPr>
              <a:t>ler</a:t>
            </a:r>
            <a:r>
              <a:rPr lang="tr-TR" sz="2300" dirty="0">
                <a:latin typeface="Bookman Old Style" panose="02050604050505020204" pitchFamily="18" charset="0"/>
              </a:rPr>
              <a:t>)i ortaya koymakta; bu eksikliklerin giderilmesi veya problemlerin çözümüne yönelik özgün ve yaratıcı/yenilikçi öneriler sunmakta ve/veya ilgili bilim/teknoloji alan(</a:t>
            </a:r>
            <a:r>
              <a:rPr lang="tr-TR" sz="2300" dirty="0" err="1">
                <a:latin typeface="Bookman Old Style" panose="02050604050505020204" pitchFamily="18" charset="0"/>
              </a:rPr>
              <a:t>lar</a:t>
            </a:r>
            <a:r>
              <a:rPr lang="tr-TR" sz="2300" dirty="0">
                <a:latin typeface="Bookman Old Style" panose="02050604050505020204" pitchFamily="18" charset="0"/>
              </a:rPr>
              <a:t>)</a:t>
            </a:r>
            <a:r>
              <a:rPr lang="tr-TR" sz="2300" dirty="0" err="1">
                <a:latin typeface="Bookman Old Style" panose="02050604050505020204" pitchFamily="18" charset="0"/>
              </a:rPr>
              <a:t>ına</a:t>
            </a:r>
            <a:r>
              <a:rPr lang="tr-TR" sz="2300" dirty="0">
                <a:latin typeface="Bookman Old Style" panose="02050604050505020204" pitchFamily="18" charset="0"/>
              </a:rPr>
              <a:t> metodolojik/kavramsal/kuramsal olarak özgün katkılarda </a:t>
            </a:r>
            <a:r>
              <a:rPr lang="tr-TR" sz="2300" dirty="0" smtClean="0">
                <a:latin typeface="Bookman Old Style" panose="02050604050505020204" pitchFamily="18" charset="0"/>
              </a:rPr>
              <a:t>bulunmaktadır?</a:t>
            </a:r>
          </a:p>
        </p:txBody>
      </p:sp>
    </p:spTree>
    <p:extLst>
      <p:ext uri="{BB962C8B-B14F-4D97-AF65-F5344CB8AC3E}">
        <p14:creationId xmlns:p14="http://schemas.microsoft.com/office/powerpoint/2010/main" val="107376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38582"/>
          </a:xfrm>
        </p:spPr>
        <p:txBody>
          <a:bodyPr/>
          <a:lstStyle/>
          <a:p>
            <a:r>
              <a:rPr lang="tr-TR" dirty="0" smtClean="0"/>
              <a:t>1002 Hızlı Destek</a:t>
            </a:r>
            <a:endParaRPr lang="tr-TR" dirty="0"/>
          </a:p>
        </p:txBody>
      </p:sp>
      <p:sp>
        <p:nvSpPr>
          <p:cNvPr id="3" name="Metin Yer Tutucusu 2"/>
          <p:cNvSpPr>
            <a:spLocks noGrp="1"/>
          </p:cNvSpPr>
          <p:nvPr>
            <p:ph type="body" idx="1"/>
          </p:nvPr>
        </p:nvSpPr>
        <p:spPr>
          <a:xfrm>
            <a:off x="912135" y="1490024"/>
            <a:ext cx="8869128" cy="3539430"/>
          </a:xfrm>
        </p:spPr>
        <p:style>
          <a:lnRef idx="1">
            <a:schemeClr val="accent6"/>
          </a:lnRef>
          <a:fillRef idx="2">
            <a:schemeClr val="accent6"/>
          </a:fillRef>
          <a:effectRef idx="1">
            <a:schemeClr val="accent6"/>
          </a:effectRef>
          <a:fontRef idx="minor">
            <a:schemeClr val="dk1"/>
          </a:fontRef>
        </p:style>
        <p:txBody>
          <a:bodyPr/>
          <a:lstStyle/>
          <a:p>
            <a:pPr lvl="1"/>
            <a:r>
              <a:rPr lang="tr-TR" sz="2300" b="1" dirty="0">
                <a:latin typeface="Bookman Old Style" panose="02050604050505020204" pitchFamily="18" charset="0"/>
              </a:rPr>
              <a:t>2. Yöntem</a:t>
            </a:r>
          </a:p>
          <a:p>
            <a:pPr lvl="1"/>
            <a:r>
              <a:rPr lang="tr-TR" sz="2300" dirty="0">
                <a:latin typeface="Bookman Old Style" panose="02050604050505020204" pitchFamily="18" charset="0"/>
              </a:rPr>
              <a:t>Projede uygulanacak yöntem(</a:t>
            </a:r>
            <a:r>
              <a:rPr lang="tr-TR" sz="2300" dirty="0" err="1">
                <a:latin typeface="Bookman Old Style" panose="02050604050505020204" pitchFamily="18" charset="0"/>
              </a:rPr>
              <a:t>ler</a:t>
            </a:r>
            <a:r>
              <a:rPr lang="tr-TR" sz="2300" dirty="0">
                <a:latin typeface="Bookman Old Style" panose="02050604050505020204" pitchFamily="18" charset="0"/>
              </a:rPr>
              <a:t>) ve araştırma teknikleri ilgili literatüre atıf yapılarak  ne ölçüde belirgin ve doğru olarak açıklanmış ve öngörülen amaçlara ve hedeflere ulaşmaya ne kadar uygundur?  Projede önerilen yöntem(</a:t>
            </a:r>
            <a:r>
              <a:rPr lang="tr-TR" sz="2300" dirty="0" err="1">
                <a:latin typeface="Bookman Old Style" panose="02050604050505020204" pitchFamily="18" charset="0"/>
              </a:rPr>
              <a:t>ler</a:t>
            </a:r>
            <a:r>
              <a:rPr lang="tr-TR" sz="2300" dirty="0">
                <a:latin typeface="Bookman Old Style" panose="02050604050505020204" pitchFamily="18" charset="0"/>
              </a:rPr>
              <a:t>)le ilerleme kaydedilememesi durumunda uygulanacak alternatif yöntemler(</a:t>
            </a:r>
            <a:r>
              <a:rPr lang="tr-TR" sz="2300" b="1" dirty="0">
                <a:solidFill>
                  <a:srgbClr val="0070C0"/>
                </a:solidFill>
                <a:latin typeface="Bookman Old Style" panose="02050604050505020204" pitchFamily="18" charset="0"/>
              </a:rPr>
              <a:t>B planı</a:t>
            </a:r>
            <a:r>
              <a:rPr lang="tr-TR" sz="2300" dirty="0">
                <a:latin typeface="Bookman Old Style" panose="02050604050505020204" pitchFamily="18" charset="0"/>
              </a:rPr>
              <a:t>) projede öngörülen amaçlara ve hedeflere ulaşmaya ne ölçüde uygundur?</a:t>
            </a:r>
          </a:p>
          <a:p>
            <a:endParaRPr lang="tr-TR" sz="2300" dirty="0">
              <a:latin typeface="Bookman Old Style" panose="02050604050505020204" pitchFamily="18" charset="0"/>
            </a:endParaRPr>
          </a:p>
        </p:txBody>
      </p:sp>
    </p:spTree>
    <p:extLst>
      <p:ext uri="{BB962C8B-B14F-4D97-AF65-F5344CB8AC3E}">
        <p14:creationId xmlns:p14="http://schemas.microsoft.com/office/powerpoint/2010/main" val="3575242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a:xfrm>
            <a:off x="165100" y="962026"/>
            <a:ext cx="10287000" cy="6017032"/>
          </a:xfrm>
        </p:spPr>
        <p:style>
          <a:lnRef idx="1">
            <a:schemeClr val="accent6"/>
          </a:lnRef>
          <a:fillRef idx="2">
            <a:schemeClr val="accent6"/>
          </a:fillRef>
          <a:effectRef idx="1">
            <a:schemeClr val="accent6"/>
          </a:effectRef>
          <a:fontRef idx="minor">
            <a:schemeClr val="dk1"/>
          </a:fontRef>
        </p:style>
        <p:txBody>
          <a:bodyPr/>
          <a:lstStyle/>
          <a:p>
            <a:pPr lvl="1"/>
            <a:r>
              <a:rPr lang="tr-TR" sz="2300" dirty="0">
                <a:latin typeface="Bookman Old Style" panose="02050604050505020204" pitchFamily="18" charset="0"/>
              </a:rPr>
              <a:t> </a:t>
            </a:r>
            <a:r>
              <a:rPr lang="tr-TR" sz="2300" b="1" dirty="0" smtClean="0">
                <a:latin typeface="Bookman Old Style" panose="02050604050505020204" pitchFamily="18" charset="0"/>
              </a:rPr>
              <a:t>3</a:t>
            </a:r>
            <a:r>
              <a:rPr lang="tr-TR" sz="2300" b="1" dirty="0">
                <a:latin typeface="Bookman Old Style" panose="02050604050505020204" pitchFamily="18" charset="0"/>
              </a:rPr>
              <a:t>. Yapılabilirlik</a:t>
            </a:r>
            <a:endParaRPr lang="tr-TR" sz="2300" dirty="0">
              <a:latin typeface="Bookman Old Style" panose="02050604050505020204" pitchFamily="18" charset="0"/>
            </a:endParaRPr>
          </a:p>
          <a:p>
            <a:pPr lvl="1"/>
            <a:r>
              <a:rPr lang="tr-TR" sz="2300" b="1" i="1" dirty="0" smtClean="0">
                <a:latin typeface="Bookman Old Style" panose="02050604050505020204" pitchFamily="18" charset="0"/>
              </a:rPr>
              <a:t>Proje </a:t>
            </a:r>
            <a:r>
              <a:rPr lang="tr-TR" sz="2300" b="1" i="1" dirty="0">
                <a:latin typeface="Bookman Old Style" panose="02050604050505020204" pitchFamily="18" charset="0"/>
              </a:rPr>
              <a:t>Ekibi</a:t>
            </a:r>
            <a:endParaRPr lang="tr-TR" sz="2300" dirty="0">
              <a:latin typeface="Bookman Old Style" panose="02050604050505020204" pitchFamily="18" charset="0"/>
            </a:endParaRPr>
          </a:p>
          <a:p>
            <a:pPr lvl="1"/>
            <a:r>
              <a:rPr lang="tr-TR" sz="2300" dirty="0" smtClean="0">
                <a:latin typeface="Bookman Old Style" panose="02050604050505020204" pitchFamily="18" charset="0"/>
              </a:rPr>
              <a:t>Proje </a:t>
            </a:r>
            <a:r>
              <a:rPr lang="tr-TR" sz="2300" dirty="0">
                <a:latin typeface="Bookman Old Style" panose="02050604050505020204" pitchFamily="18" charset="0"/>
              </a:rPr>
              <a:t>ekibi, projenin kapsadığı faaliyet ve disiplin(</a:t>
            </a:r>
            <a:r>
              <a:rPr lang="tr-TR" sz="2300" dirty="0" err="1">
                <a:latin typeface="Bookman Old Style" panose="02050604050505020204" pitchFamily="18" charset="0"/>
              </a:rPr>
              <a:t>ler</a:t>
            </a:r>
            <a:r>
              <a:rPr lang="tr-TR" sz="2300" dirty="0">
                <a:latin typeface="Bookman Old Style" panose="02050604050505020204" pitchFamily="18" charset="0"/>
              </a:rPr>
              <a:t>) dikkate alındığında nitelik ve nicelik yönünden ne ölçüde yeterli ve uygundur; iş ve görev dağılımı kişilerin yetkinlikleri ve iş paketleri dikkate alınarak ne ölçüde doğru planlanmıştır?</a:t>
            </a:r>
          </a:p>
          <a:p>
            <a:pPr lvl="1"/>
            <a:r>
              <a:rPr lang="tr-TR" sz="2300" dirty="0" smtClean="0">
                <a:latin typeface="Bookman Old Style" panose="02050604050505020204" pitchFamily="18" charset="0"/>
              </a:rPr>
              <a:t>Projede </a:t>
            </a:r>
            <a:r>
              <a:rPr lang="tr-TR" sz="2300" dirty="0">
                <a:latin typeface="Bookman Old Style" panose="02050604050505020204" pitchFamily="18" charset="0"/>
              </a:rPr>
              <a:t>öngörülen iş-zaman planlaması, iş paketleri, her bir iş paketinin önem derecesi ve başarı ölçütleri ne kadar uygulanabilir ve ölçülebilir/izlenebilirdir?</a:t>
            </a:r>
          </a:p>
          <a:p>
            <a:pPr lvl="1"/>
            <a:r>
              <a:rPr lang="tr-TR" sz="2300" dirty="0" smtClean="0">
                <a:latin typeface="Bookman Old Style" panose="02050604050505020204" pitchFamily="18" charset="0"/>
              </a:rPr>
              <a:t>Proje </a:t>
            </a:r>
            <a:r>
              <a:rPr lang="tr-TR" sz="2300" dirty="0">
                <a:latin typeface="Bookman Old Style" panose="02050604050505020204" pitchFamily="18" charset="0"/>
              </a:rPr>
              <a:t>ekibinin (birden fazla disiplinin yer aldığı projelerde ekiplerin) işbirliği ve koordinasyonu iş paketleri dikkate alınarak ne kadar gerçekçi ve uygulanabilir şekilde planlanmıştır?</a:t>
            </a:r>
          </a:p>
          <a:p>
            <a:pPr lvl="1"/>
            <a:endParaRPr lang="tr-TR" sz="2300" b="1" i="1" dirty="0" smtClean="0">
              <a:latin typeface="Bookman Old Style" panose="02050604050505020204" pitchFamily="18" charset="0"/>
            </a:endParaRPr>
          </a:p>
          <a:p>
            <a:pPr lvl="1"/>
            <a:r>
              <a:rPr lang="tr-TR" sz="2300" b="1" i="1" dirty="0" smtClean="0">
                <a:latin typeface="Bookman Old Style" panose="02050604050505020204" pitchFamily="18" charset="0"/>
              </a:rPr>
              <a:t>Altyapı </a:t>
            </a:r>
            <a:r>
              <a:rPr lang="tr-TR" sz="2300" b="1" i="1" dirty="0">
                <a:latin typeface="Bookman Old Style" panose="02050604050505020204" pitchFamily="18" charset="0"/>
              </a:rPr>
              <a:t>ve Ekipman</a:t>
            </a:r>
            <a:endParaRPr lang="tr-TR" sz="2300" dirty="0">
              <a:latin typeface="Bookman Old Style" panose="02050604050505020204" pitchFamily="18" charset="0"/>
            </a:endParaRPr>
          </a:p>
          <a:p>
            <a:pPr lvl="1"/>
            <a:r>
              <a:rPr lang="tr-TR" sz="2300" dirty="0" smtClean="0">
                <a:latin typeface="Bookman Old Style" panose="02050604050505020204" pitchFamily="18" charset="0"/>
              </a:rPr>
              <a:t>Projenin </a:t>
            </a:r>
            <a:r>
              <a:rPr lang="tr-TR" sz="2300" dirty="0">
                <a:latin typeface="Bookman Old Style" panose="02050604050505020204" pitchFamily="18" charset="0"/>
              </a:rPr>
              <a:t>yürütüleceği kuruluş(</a:t>
            </a:r>
            <a:r>
              <a:rPr lang="tr-TR" sz="2300" dirty="0" err="1">
                <a:latin typeface="Bookman Old Style" panose="02050604050505020204" pitchFamily="18" charset="0"/>
              </a:rPr>
              <a:t>lar</a:t>
            </a:r>
            <a:r>
              <a:rPr lang="tr-TR" sz="2300" dirty="0">
                <a:latin typeface="Bookman Old Style" panose="02050604050505020204" pitchFamily="18" charset="0"/>
              </a:rPr>
              <a:t>) projenin yürütülmesi için gerekli altyapı ve ekipmana (laboratuvar, cihazlar, elektronik ortam </a:t>
            </a:r>
            <a:r>
              <a:rPr lang="tr-TR" sz="2300" dirty="0" err="1">
                <a:latin typeface="Bookman Old Style" panose="02050604050505020204" pitchFamily="18" charset="0"/>
              </a:rPr>
              <a:t>v.b</a:t>
            </a:r>
            <a:r>
              <a:rPr lang="tr-TR" sz="2300" dirty="0">
                <a:latin typeface="Bookman Old Style" panose="02050604050505020204" pitchFamily="18" charset="0"/>
              </a:rPr>
              <a:t>.) ne ölçüde sahiptir</a:t>
            </a:r>
            <a:r>
              <a:rPr lang="tr-TR" sz="2300" dirty="0" smtClean="0">
                <a:latin typeface="Bookman Old Style" panose="02050604050505020204" pitchFamily="18" charset="0"/>
              </a:rPr>
              <a:t>?</a:t>
            </a:r>
            <a:endParaRPr lang="tr-TR" sz="2300" dirty="0">
              <a:latin typeface="Bookman Old Style" panose="02050604050505020204" pitchFamily="18" charset="0"/>
            </a:endParaRPr>
          </a:p>
        </p:txBody>
      </p:sp>
    </p:spTree>
    <p:extLst>
      <p:ext uri="{BB962C8B-B14F-4D97-AF65-F5344CB8AC3E}">
        <p14:creationId xmlns:p14="http://schemas.microsoft.com/office/powerpoint/2010/main" val="1518809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a:xfrm>
            <a:off x="912135" y="1490024"/>
            <a:ext cx="8869128" cy="4247317"/>
          </a:xfrm>
        </p:spPr>
        <p:style>
          <a:lnRef idx="1">
            <a:schemeClr val="accent6"/>
          </a:lnRef>
          <a:fillRef idx="2">
            <a:schemeClr val="accent6"/>
          </a:fillRef>
          <a:effectRef idx="1">
            <a:schemeClr val="accent6"/>
          </a:effectRef>
          <a:fontRef idx="minor">
            <a:schemeClr val="dk1"/>
          </a:fontRef>
        </p:style>
        <p:txBody>
          <a:bodyPr/>
          <a:lstStyle/>
          <a:p>
            <a:pPr lvl="1"/>
            <a:r>
              <a:rPr lang="tr-TR" sz="2300" b="1" dirty="0">
                <a:latin typeface="Bookman Old Style" panose="02050604050505020204" pitchFamily="18" charset="0"/>
              </a:rPr>
              <a:t>4. Yaygın Etki</a:t>
            </a:r>
            <a:endParaRPr lang="tr-TR" sz="2300" dirty="0">
              <a:latin typeface="Bookman Old Style" panose="02050604050505020204" pitchFamily="18" charset="0"/>
            </a:endParaRPr>
          </a:p>
          <a:p>
            <a:pPr lvl="1"/>
            <a:r>
              <a:rPr lang="tr-TR" sz="2300" dirty="0">
                <a:latin typeface="Bookman Old Style" panose="02050604050505020204" pitchFamily="18" charset="0"/>
              </a:rPr>
              <a:t>Proje başarıyla gerçekleştirildiği takdirde projeden nitelikli akademik yayın, patent/tescil, faydalı model, lisans, yeni şirket kurulması, araştırmacı yetiştirilmesi, yeni proje üretilmesi, farklı bilim/teknoloji alanlarında kullanılabilme </a:t>
            </a:r>
            <a:r>
              <a:rPr lang="tr-TR" sz="2300" dirty="0" err="1">
                <a:latin typeface="Bookman Old Style" panose="02050604050505020204" pitchFamily="18" charset="0"/>
              </a:rPr>
              <a:t>v.b</a:t>
            </a:r>
            <a:r>
              <a:rPr lang="tr-TR" sz="2300" dirty="0">
                <a:latin typeface="Bookman Old Style" panose="02050604050505020204" pitchFamily="18" charset="0"/>
              </a:rPr>
              <a:t>. gibi çıktı ve sonuçların elde edilebilme potansiyeli ne düzeydedir?</a:t>
            </a:r>
          </a:p>
          <a:p>
            <a:pPr lvl="1"/>
            <a:r>
              <a:rPr lang="tr-TR" sz="2300" dirty="0">
                <a:latin typeface="Bookman Old Style" panose="02050604050505020204" pitchFamily="18" charset="0"/>
              </a:rPr>
              <a:t>Proje çıktı ve sonuçlarının toplumsal sorunları çözme, ticarileştirilme, ilgili alanda ülkenin yurtdışına bağımlılığı azaltma ve/veya rekabet gücünü arttırma potansiyeli ne düzeydedir?</a:t>
            </a:r>
          </a:p>
          <a:p>
            <a:endParaRPr lang="tr-TR" sz="2300" dirty="0">
              <a:latin typeface="Bookman Old Style" panose="02050604050505020204" pitchFamily="18" charset="0"/>
            </a:endParaRPr>
          </a:p>
        </p:txBody>
      </p:sp>
    </p:spTree>
    <p:extLst>
      <p:ext uri="{BB962C8B-B14F-4D97-AF65-F5344CB8AC3E}">
        <p14:creationId xmlns:p14="http://schemas.microsoft.com/office/powerpoint/2010/main" val="3005622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38582"/>
          </a:xfrm>
        </p:spPr>
        <p:txBody>
          <a:bodyPr/>
          <a:lstStyle/>
          <a:p>
            <a:r>
              <a:rPr lang="tr-TR" dirty="0" smtClean="0"/>
              <a:t>1002 Hızlı Destek         </a:t>
            </a:r>
            <a:r>
              <a:rPr lang="en-GB" altLang="tr-TR" sz="2800" dirty="0" smtClean="0"/>
              <a:t>Panel </a:t>
            </a:r>
            <a:r>
              <a:rPr lang="tr-TR" altLang="tr-TR" sz="2800" dirty="0"/>
              <a:t>Raporu ve Puan Tablosu</a:t>
            </a:r>
            <a:endParaRPr lang="tr-TR" dirty="0"/>
          </a:p>
        </p:txBody>
      </p:sp>
      <p:sp>
        <p:nvSpPr>
          <p:cNvPr id="4" name="Rectangle 2"/>
          <p:cNvSpPr txBox="1">
            <a:spLocks noChangeArrowheads="1"/>
          </p:cNvSpPr>
          <p:nvPr/>
        </p:nvSpPr>
        <p:spPr>
          <a:xfrm>
            <a:off x="381000" y="1071563"/>
            <a:ext cx="6048375" cy="1769715"/>
          </a:xfrm>
          <a:prstGeom prst="rect">
            <a:avLst/>
          </a:prstGeom>
        </p:spPr>
        <p:style>
          <a:lnRef idx="1">
            <a:schemeClr val="accent6"/>
          </a:lnRef>
          <a:fillRef idx="2">
            <a:schemeClr val="accent6"/>
          </a:fillRef>
          <a:effectRef idx="1">
            <a:schemeClr val="accent6"/>
          </a:effectRef>
          <a:fontRef idx="minor">
            <a:schemeClr val="dk1"/>
          </a:fontRef>
        </p:style>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38138" indent="-338138">
              <a:spcBef>
                <a:spcPts val="600"/>
              </a:spcBef>
              <a:buFont typeface="Arial" charset="0"/>
              <a:buBlip>
                <a:blip r:embed="rId2"/>
              </a:buBlip>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Lst>
              <a:defRPr/>
            </a:pPr>
            <a:r>
              <a:rPr lang="tr-TR" sz="2200" b="1" kern="0" dirty="0" smtClean="0">
                <a:latin typeface="Bookman Old Style" panose="02050604050505020204" pitchFamily="18" charset="0"/>
              </a:rPr>
              <a:t>Panel raporu öneri sahibine iletilecektir. </a:t>
            </a:r>
          </a:p>
          <a:p>
            <a:pPr marL="338138" indent="-338138">
              <a:spcBef>
                <a:spcPts val="600"/>
              </a:spcBef>
              <a:buFont typeface="Arial" charset="0"/>
              <a:buBlip>
                <a:blip r:embed="rId2"/>
              </a:buBlip>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Lst>
              <a:defRPr/>
            </a:pPr>
            <a:r>
              <a:rPr lang="tr-TR" sz="2200" b="1" kern="0" dirty="0" smtClean="0">
                <a:latin typeface="Bookman Old Style" panose="02050604050505020204" pitchFamily="18" charset="0"/>
              </a:rPr>
              <a:t>Projedeki eksiklikler ve yanlışlıklar panel puanını yansıtacak şekilde net olarak belirtilmesi gereklidir.</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637" y="1098344"/>
            <a:ext cx="2328863" cy="2378281"/>
          </a:xfrm>
          <a:prstGeom prst="rect">
            <a:avLst/>
          </a:prstGeom>
          <a:ln/>
        </p:spPr>
        <p:style>
          <a:lnRef idx="2">
            <a:schemeClr val="accent2"/>
          </a:lnRef>
          <a:fillRef idx="1">
            <a:schemeClr val="lt1"/>
          </a:fillRef>
          <a:effectRef idx="0">
            <a:schemeClr val="accent2"/>
          </a:effectRef>
          <a:fontRef idx="minor">
            <a:schemeClr val="dk1"/>
          </a:fontRef>
        </p:style>
      </p:pic>
      <p:sp>
        <p:nvSpPr>
          <p:cNvPr id="6" name="Rectangle 4"/>
          <p:cNvSpPr>
            <a:spLocks noChangeArrowheads="1"/>
          </p:cNvSpPr>
          <p:nvPr/>
        </p:nvSpPr>
        <p:spPr bwMode="auto">
          <a:xfrm>
            <a:off x="4508500" y="3729038"/>
            <a:ext cx="5786437" cy="15001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46800" rIns="90000" bIns="46800"/>
          <a:lstStyle/>
          <a:p>
            <a:pPr marL="338138" indent="-338138">
              <a:spcBef>
                <a:spcPts val="600"/>
              </a:spcBef>
              <a:buFont typeface="Times New Roman" pitchFamily="18" charset="0"/>
              <a:buBlip>
                <a:blip r:embed="rId2"/>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2200" b="1" dirty="0">
                <a:solidFill>
                  <a:srgbClr val="FF0000"/>
                </a:solidFill>
                <a:latin typeface="Bookman Old Style" panose="02050604050505020204" pitchFamily="18" charset="0"/>
              </a:rPr>
              <a:t>“Panel </a:t>
            </a:r>
            <a:r>
              <a:rPr lang="en-GB" sz="2200" b="1" dirty="0" err="1">
                <a:solidFill>
                  <a:srgbClr val="FF0000"/>
                </a:solidFill>
                <a:latin typeface="Bookman Old Style" panose="02050604050505020204" pitchFamily="18" charset="0"/>
              </a:rPr>
              <a:t>Puan</a:t>
            </a:r>
            <a:r>
              <a:rPr lang="en-GB" sz="2200" b="1" dirty="0">
                <a:solidFill>
                  <a:srgbClr val="FF0000"/>
                </a:solidFill>
                <a:latin typeface="Bookman Old Style" panose="02050604050505020204" pitchFamily="18" charset="0"/>
              </a:rPr>
              <a:t> </a:t>
            </a:r>
            <a:r>
              <a:rPr lang="en-GB" sz="2200" b="1" dirty="0" err="1">
                <a:solidFill>
                  <a:srgbClr val="FF0000"/>
                </a:solidFill>
                <a:latin typeface="Bookman Old Style" panose="02050604050505020204" pitchFamily="18" charset="0"/>
              </a:rPr>
              <a:t>Tablosu</a:t>
            </a:r>
            <a:r>
              <a:rPr lang="en-GB" sz="2200" b="1" dirty="0">
                <a:solidFill>
                  <a:srgbClr val="FF0000"/>
                </a:solidFill>
                <a:latin typeface="Bookman Old Style" panose="02050604050505020204" pitchFamily="18" charset="0"/>
              </a:rPr>
              <a:t>” </a:t>
            </a:r>
            <a:r>
              <a:rPr lang="tr-TR" sz="2200" b="1" dirty="0">
                <a:solidFill>
                  <a:srgbClr val="000000"/>
                </a:solidFill>
                <a:latin typeface="Bookman Old Style" panose="02050604050505020204" pitchFamily="18" charset="0"/>
              </a:rPr>
              <a:t>ve </a:t>
            </a:r>
            <a:r>
              <a:rPr lang="tr-TR" sz="2200" b="1" dirty="0">
                <a:solidFill>
                  <a:srgbClr val="FF0000"/>
                </a:solidFill>
                <a:latin typeface="Bookman Old Style" panose="02050604050505020204" pitchFamily="18" charset="0"/>
              </a:rPr>
              <a:t>“Panel Raporları” </a:t>
            </a:r>
            <a:r>
              <a:rPr lang="en-GB" sz="2200" b="1" dirty="0" err="1">
                <a:solidFill>
                  <a:srgbClr val="000000"/>
                </a:solidFill>
                <a:latin typeface="Bookman Old Style" panose="02050604050505020204" pitchFamily="18" charset="0"/>
              </a:rPr>
              <a:t>moderatör</a:t>
            </a:r>
            <a:r>
              <a:rPr lang="en-GB" sz="2200" b="1" dirty="0">
                <a:solidFill>
                  <a:srgbClr val="000000"/>
                </a:solidFill>
                <a:latin typeface="Bookman Old Style" panose="02050604050505020204" pitchFamily="18" charset="0"/>
              </a:rPr>
              <a:t> </a:t>
            </a:r>
            <a:r>
              <a:rPr lang="en-GB" sz="2200" b="1" dirty="0" err="1">
                <a:solidFill>
                  <a:srgbClr val="000000"/>
                </a:solidFill>
                <a:latin typeface="Bookman Old Style" panose="02050604050505020204" pitchFamily="18" charset="0"/>
              </a:rPr>
              <a:t>ve</a:t>
            </a:r>
            <a:r>
              <a:rPr lang="en-GB" sz="2200" b="1" dirty="0">
                <a:solidFill>
                  <a:srgbClr val="000000"/>
                </a:solidFill>
                <a:latin typeface="Bookman Old Style" panose="02050604050505020204" pitchFamily="18" charset="0"/>
              </a:rPr>
              <a:t> </a:t>
            </a:r>
            <a:r>
              <a:rPr lang="en-GB" sz="2200" b="1" dirty="0" err="1">
                <a:solidFill>
                  <a:srgbClr val="000000"/>
                </a:solidFill>
                <a:latin typeface="Bookman Old Style" panose="02050604050505020204" pitchFamily="18" charset="0"/>
              </a:rPr>
              <a:t>panelistler</a:t>
            </a:r>
            <a:r>
              <a:rPr lang="en-GB" sz="2200" b="1" dirty="0">
                <a:solidFill>
                  <a:srgbClr val="000000"/>
                </a:solidFill>
                <a:latin typeface="Bookman Old Style" panose="02050604050505020204" pitchFamily="18" charset="0"/>
              </a:rPr>
              <a:t> </a:t>
            </a:r>
            <a:r>
              <a:rPr lang="en-GB" sz="2200" b="1" dirty="0" err="1">
                <a:solidFill>
                  <a:srgbClr val="000000"/>
                </a:solidFill>
                <a:latin typeface="Bookman Old Style" panose="02050604050505020204" pitchFamily="18" charset="0"/>
              </a:rPr>
              <a:t>tarafından</a:t>
            </a:r>
            <a:r>
              <a:rPr lang="tr-TR" sz="2200" b="1" dirty="0">
                <a:solidFill>
                  <a:srgbClr val="000000"/>
                </a:solidFill>
                <a:latin typeface="Bookman Old Style" panose="02050604050505020204" pitchFamily="18" charset="0"/>
              </a:rPr>
              <a:t> </a:t>
            </a:r>
            <a:r>
              <a:rPr lang="en-GB" sz="2200" b="1" dirty="0" err="1">
                <a:solidFill>
                  <a:srgbClr val="000000"/>
                </a:solidFill>
                <a:latin typeface="Bookman Old Style" panose="02050604050505020204" pitchFamily="18" charset="0"/>
              </a:rPr>
              <a:t>imzalandıktan</a:t>
            </a:r>
            <a:r>
              <a:rPr lang="en-GB" sz="2200" b="1" dirty="0">
                <a:solidFill>
                  <a:srgbClr val="000000"/>
                </a:solidFill>
                <a:latin typeface="Bookman Old Style" panose="02050604050505020204" pitchFamily="18" charset="0"/>
              </a:rPr>
              <a:t> </a:t>
            </a:r>
            <a:r>
              <a:rPr lang="en-GB" sz="2200" b="1" dirty="0" err="1">
                <a:solidFill>
                  <a:srgbClr val="000000"/>
                </a:solidFill>
                <a:latin typeface="Bookman Old Style" panose="02050604050505020204" pitchFamily="18" charset="0"/>
              </a:rPr>
              <a:t>sonra</a:t>
            </a:r>
            <a:r>
              <a:rPr lang="en-GB" sz="2200" b="1" dirty="0">
                <a:solidFill>
                  <a:srgbClr val="000000"/>
                </a:solidFill>
                <a:latin typeface="Bookman Old Style" panose="02050604050505020204" pitchFamily="18" charset="0"/>
              </a:rPr>
              <a:t> panel </a:t>
            </a:r>
            <a:r>
              <a:rPr lang="en-GB" sz="2200" b="1" dirty="0" err="1">
                <a:solidFill>
                  <a:srgbClr val="000000"/>
                </a:solidFill>
                <a:latin typeface="Bookman Old Style" panose="02050604050505020204" pitchFamily="18" charset="0"/>
              </a:rPr>
              <a:t>süreci</a:t>
            </a:r>
            <a:r>
              <a:rPr lang="en-GB" sz="2200" b="1" dirty="0">
                <a:solidFill>
                  <a:srgbClr val="000000"/>
                </a:solidFill>
                <a:latin typeface="Bookman Old Style" panose="02050604050505020204" pitchFamily="18" charset="0"/>
              </a:rPr>
              <a:t> </a:t>
            </a:r>
            <a:r>
              <a:rPr lang="en-GB" sz="2200" b="1" dirty="0" err="1">
                <a:solidFill>
                  <a:srgbClr val="000000"/>
                </a:solidFill>
                <a:latin typeface="Bookman Old Style" panose="02050604050505020204" pitchFamily="18" charset="0"/>
              </a:rPr>
              <a:t>tamamlanır</a:t>
            </a:r>
            <a:r>
              <a:rPr lang="en-GB" sz="2200" b="1" dirty="0">
                <a:solidFill>
                  <a:srgbClr val="000000"/>
                </a:solidFill>
                <a:latin typeface="Bookman Old Style" panose="02050604050505020204" pitchFamily="18" charset="0"/>
              </a:rPr>
              <a:t>.</a:t>
            </a: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476625"/>
            <a:ext cx="14493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Dikdörtgen 7"/>
          <p:cNvSpPr/>
          <p:nvPr/>
        </p:nvSpPr>
        <p:spPr>
          <a:xfrm>
            <a:off x="381000" y="5483900"/>
            <a:ext cx="99949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Blip>
                <a:blip r:embed="rId2"/>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100" b="1" dirty="0" err="1">
                <a:latin typeface="Bookman Old Style" panose="02050604050505020204" pitchFamily="18" charset="0"/>
              </a:rPr>
              <a:t>Panellerin</a:t>
            </a:r>
            <a:r>
              <a:rPr lang="en-GB" sz="2100" b="1" dirty="0">
                <a:latin typeface="Bookman Old Style" panose="02050604050505020204" pitchFamily="18" charset="0"/>
              </a:rPr>
              <a:t> </a:t>
            </a:r>
            <a:r>
              <a:rPr lang="en-GB" sz="2100" b="1" dirty="0" err="1">
                <a:latin typeface="Bookman Old Style" panose="02050604050505020204" pitchFamily="18" charset="0"/>
              </a:rPr>
              <a:t>tamamlanmasından</a:t>
            </a:r>
            <a:r>
              <a:rPr lang="en-GB" sz="2100" b="1" dirty="0">
                <a:latin typeface="Bookman Old Style" panose="02050604050505020204" pitchFamily="18" charset="0"/>
              </a:rPr>
              <a:t> </a:t>
            </a:r>
            <a:r>
              <a:rPr lang="en-GB" sz="2100" b="1" dirty="0" err="1">
                <a:latin typeface="Bookman Old Style" panose="02050604050505020204" pitchFamily="18" charset="0"/>
              </a:rPr>
              <a:t>sonra</a:t>
            </a:r>
            <a:r>
              <a:rPr lang="en-GB" sz="2100" b="1" dirty="0">
                <a:latin typeface="Bookman Old Style" panose="02050604050505020204" pitchFamily="18" charset="0"/>
              </a:rPr>
              <a:t>, </a:t>
            </a:r>
            <a:r>
              <a:rPr lang="tr-TR" sz="2100" b="1" dirty="0">
                <a:latin typeface="Bookman Old Style" panose="02050604050505020204" pitchFamily="18" charset="0"/>
              </a:rPr>
              <a:t>puanlarına göre sıralanan </a:t>
            </a:r>
            <a:r>
              <a:rPr lang="en-GB" sz="2100" b="1" dirty="0" err="1">
                <a:latin typeface="Bookman Old Style" panose="02050604050505020204" pitchFamily="18" charset="0"/>
              </a:rPr>
              <a:t>proje</a:t>
            </a:r>
            <a:r>
              <a:rPr lang="en-GB" sz="2100" b="1" dirty="0">
                <a:latin typeface="Bookman Old Style" panose="02050604050505020204" pitchFamily="18" charset="0"/>
              </a:rPr>
              <a:t> </a:t>
            </a:r>
            <a:r>
              <a:rPr lang="en-GB" sz="2100" b="1" dirty="0" err="1">
                <a:latin typeface="Bookman Old Style" panose="02050604050505020204" pitchFamily="18" charset="0"/>
              </a:rPr>
              <a:t>öneri</a:t>
            </a:r>
            <a:r>
              <a:rPr lang="tr-TR" sz="2100" b="1" dirty="0" err="1">
                <a:latin typeface="Bookman Old Style" panose="02050604050505020204" pitchFamily="18" charset="0"/>
              </a:rPr>
              <a:t>leri</a:t>
            </a:r>
            <a:r>
              <a:rPr lang="en-GB" sz="2100" b="1" dirty="0">
                <a:latin typeface="Bookman Old Style" panose="02050604050505020204" pitchFamily="18" charset="0"/>
              </a:rPr>
              <a:t> </a:t>
            </a:r>
            <a:r>
              <a:rPr lang="tr-TR" sz="2100" b="1" dirty="0">
                <a:latin typeface="Bookman Old Style" panose="02050604050505020204" pitchFamily="18" charset="0"/>
              </a:rPr>
              <a:t> </a:t>
            </a:r>
            <a:r>
              <a:rPr lang="en-GB" sz="2100" b="1" dirty="0" err="1">
                <a:latin typeface="Bookman Old Style" panose="02050604050505020204" pitchFamily="18" charset="0"/>
              </a:rPr>
              <a:t>Başkanlığın</a:t>
            </a:r>
            <a:r>
              <a:rPr lang="en-GB" sz="2100" b="1" dirty="0">
                <a:latin typeface="Bookman Old Style" panose="02050604050505020204" pitchFamily="18" charset="0"/>
              </a:rPr>
              <a:t> </a:t>
            </a:r>
            <a:r>
              <a:rPr lang="en-GB" sz="2100" b="1" dirty="0" err="1">
                <a:latin typeface="Bookman Old Style" panose="02050604050505020204" pitchFamily="18" charset="0"/>
              </a:rPr>
              <a:t>onayına</a:t>
            </a:r>
            <a:r>
              <a:rPr lang="en-GB" sz="2100" b="1" dirty="0">
                <a:latin typeface="Bookman Old Style" panose="02050604050505020204" pitchFamily="18" charset="0"/>
              </a:rPr>
              <a:t> </a:t>
            </a:r>
            <a:r>
              <a:rPr lang="en-GB" sz="2100" b="1" dirty="0" err="1">
                <a:latin typeface="Bookman Old Style" panose="02050604050505020204" pitchFamily="18" charset="0"/>
              </a:rPr>
              <a:t>sunulur</a:t>
            </a:r>
            <a:r>
              <a:rPr lang="en-GB" sz="2100" b="1" dirty="0">
                <a:latin typeface="Bookman Old Style" panose="02050604050505020204" pitchFamily="18" charset="0"/>
              </a:rPr>
              <a:t>.</a:t>
            </a:r>
          </a:p>
          <a:p>
            <a:pPr>
              <a:buBlip>
                <a:blip r:embed="rId2"/>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100" b="1" dirty="0" err="1" smtClean="0">
                <a:latin typeface="Bookman Old Style" panose="02050604050505020204" pitchFamily="18" charset="0"/>
              </a:rPr>
              <a:t>Başkanlıkça</a:t>
            </a:r>
            <a:r>
              <a:rPr lang="en-GB" sz="2100" b="1" dirty="0" smtClean="0">
                <a:latin typeface="Bookman Old Style" panose="02050604050505020204" pitchFamily="18" charset="0"/>
              </a:rPr>
              <a:t> </a:t>
            </a:r>
            <a:r>
              <a:rPr lang="en-GB" sz="2100" b="1" dirty="0" err="1">
                <a:latin typeface="Bookman Old Style" panose="02050604050505020204" pitchFamily="18" charset="0"/>
              </a:rPr>
              <a:t>desteklenmesi</a:t>
            </a:r>
            <a:r>
              <a:rPr lang="en-GB" sz="2100" b="1" dirty="0">
                <a:latin typeface="Bookman Old Style" panose="02050604050505020204" pitchFamily="18" charset="0"/>
              </a:rPr>
              <a:t> </a:t>
            </a:r>
            <a:r>
              <a:rPr lang="en-GB" sz="2100" b="1" dirty="0" err="1">
                <a:latin typeface="Bookman Old Style" panose="02050604050505020204" pitchFamily="18" charset="0"/>
              </a:rPr>
              <a:t>onaylanan</a:t>
            </a:r>
            <a:r>
              <a:rPr lang="en-GB" sz="2100" b="1" dirty="0">
                <a:latin typeface="Bookman Old Style" panose="02050604050505020204" pitchFamily="18" charset="0"/>
              </a:rPr>
              <a:t> </a:t>
            </a:r>
            <a:r>
              <a:rPr lang="en-GB" sz="2100" b="1" dirty="0" err="1">
                <a:latin typeface="Bookman Old Style" panose="02050604050505020204" pitchFamily="18" charset="0"/>
              </a:rPr>
              <a:t>projeler</a:t>
            </a:r>
            <a:r>
              <a:rPr lang="en-GB" sz="2100" b="1" dirty="0">
                <a:latin typeface="Bookman Old Style" panose="02050604050505020204" pitchFamily="18" charset="0"/>
              </a:rPr>
              <a:t> </a:t>
            </a:r>
            <a:r>
              <a:rPr lang="tr-TR" sz="2100" b="1" dirty="0">
                <a:latin typeface="Bookman Old Style" panose="02050604050505020204" pitchFamily="18" charset="0"/>
              </a:rPr>
              <a:t>Araştırma </a:t>
            </a:r>
            <a:r>
              <a:rPr lang="en-GB" sz="2100" b="1" dirty="0" err="1">
                <a:latin typeface="Bookman Old Style" panose="02050604050505020204" pitchFamily="18" charset="0"/>
              </a:rPr>
              <a:t>Gruplar</a:t>
            </a:r>
            <a:r>
              <a:rPr lang="tr-TR" sz="2100" b="1" dirty="0" err="1">
                <a:latin typeface="Bookman Old Style" panose="02050604050505020204" pitchFamily="18" charset="0"/>
              </a:rPr>
              <a:t>ın</a:t>
            </a:r>
            <a:r>
              <a:rPr lang="en-GB" sz="2100" b="1" dirty="0">
                <a:latin typeface="Bookman Old Style" panose="02050604050505020204" pitchFamily="18" charset="0"/>
              </a:rPr>
              <a:t>a </a:t>
            </a:r>
            <a:r>
              <a:rPr lang="en-GB" sz="2100" b="1" dirty="0" err="1">
                <a:latin typeface="Bookman Old Style" panose="02050604050505020204" pitchFamily="18" charset="0"/>
              </a:rPr>
              <a:t>bildirilir</a:t>
            </a:r>
            <a:r>
              <a:rPr lang="en-GB" sz="2100" b="1" dirty="0">
                <a:latin typeface="Bookman Old Style" panose="02050604050505020204" pitchFamily="18" charset="0"/>
              </a:rPr>
              <a:t>.</a:t>
            </a:r>
          </a:p>
          <a:p>
            <a:pPr>
              <a:buBlip>
                <a:blip r:embed="rId2"/>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100" b="1" dirty="0" err="1" smtClean="0">
                <a:latin typeface="Bookman Old Style" panose="02050604050505020204" pitchFamily="18" charset="0"/>
              </a:rPr>
              <a:t>Moderatör</a:t>
            </a:r>
            <a:r>
              <a:rPr lang="en-GB" sz="2100" b="1" dirty="0" smtClean="0">
                <a:latin typeface="Bookman Old Style" panose="02050604050505020204" pitchFamily="18" charset="0"/>
              </a:rPr>
              <a:t> </a:t>
            </a:r>
            <a:r>
              <a:rPr lang="en-GB" sz="2100" b="1" dirty="0" err="1">
                <a:latin typeface="Bookman Old Style" panose="02050604050505020204" pitchFamily="18" charset="0"/>
              </a:rPr>
              <a:t>ve</a:t>
            </a:r>
            <a:r>
              <a:rPr lang="en-GB" sz="2100" b="1" dirty="0">
                <a:latin typeface="Bookman Old Style" panose="02050604050505020204" pitchFamily="18" charset="0"/>
              </a:rPr>
              <a:t> </a:t>
            </a:r>
            <a:r>
              <a:rPr lang="en-GB" sz="2100" b="1" dirty="0" err="1">
                <a:latin typeface="Bookman Old Style" panose="02050604050505020204" pitchFamily="18" charset="0"/>
              </a:rPr>
              <a:t>panelist</a:t>
            </a:r>
            <a:r>
              <a:rPr lang="en-GB" sz="2100" b="1" dirty="0">
                <a:latin typeface="Bookman Old Style" panose="02050604050505020204" pitchFamily="18" charset="0"/>
              </a:rPr>
              <a:t> </a:t>
            </a:r>
            <a:r>
              <a:rPr lang="en-GB" sz="2100" b="1" dirty="0" err="1">
                <a:latin typeface="Bookman Old Style" panose="02050604050505020204" pitchFamily="18" charset="0"/>
              </a:rPr>
              <a:t>isimleri</a:t>
            </a:r>
            <a:r>
              <a:rPr lang="en-GB" sz="2100" b="1" dirty="0">
                <a:latin typeface="Bookman Old Style" panose="02050604050505020204" pitchFamily="18" charset="0"/>
              </a:rPr>
              <a:t> </a:t>
            </a:r>
            <a:r>
              <a:rPr lang="en-GB" sz="2100" b="1" dirty="0" err="1">
                <a:latin typeface="Bookman Old Style" panose="02050604050505020204" pitchFamily="18" charset="0"/>
              </a:rPr>
              <a:t>ile</a:t>
            </a:r>
            <a:r>
              <a:rPr lang="en-GB" sz="2100" b="1" dirty="0">
                <a:latin typeface="Bookman Old Style" panose="02050604050505020204" pitchFamily="18" charset="0"/>
              </a:rPr>
              <a:t> </a:t>
            </a:r>
            <a:r>
              <a:rPr lang="en-GB" sz="2100" b="1" dirty="0" err="1">
                <a:latin typeface="Bookman Old Style" panose="02050604050505020204" pitchFamily="18" charset="0"/>
              </a:rPr>
              <a:t>başvurunun</a:t>
            </a:r>
            <a:r>
              <a:rPr lang="en-GB" sz="2100" b="1" dirty="0">
                <a:latin typeface="Bookman Old Style" panose="02050604050505020204" pitchFamily="18" charset="0"/>
              </a:rPr>
              <a:t> </a:t>
            </a:r>
            <a:r>
              <a:rPr lang="en-GB" sz="2100" b="1" dirty="0" err="1">
                <a:latin typeface="Bookman Old Style" panose="02050604050505020204" pitchFamily="18" charset="0"/>
              </a:rPr>
              <a:t>aldığı</a:t>
            </a:r>
            <a:r>
              <a:rPr lang="en-GB" sz="2100" b="1" dirty="0">
                <a:latin typeface="Bookman Old Style" panose="02050604050505020204" pitchFamily="18" charset="0"/>
              </a:rPr>
              <a:t> </a:t>
            </a:r>
            <a:r>
              <a:rPr lang="en-GB" sz="2100" b="1" dirty="0" err="1">
                <a:latin typeface="Bookman Old Style" panose="02050604050505020204" pitchFamily="18" charset="0"/>
              </a:rPr>
              <a:t>puan</a:t>
            </a:r>
            <a:r>
              <a:rPr lang="en-GB" sz="2100" b="1" dirty="0">
                <a:latin typeface="Bookman Old Style" panose="02050604050505020204" pitchFamily="18" charset="0"/>
              </a:rPr>
              <a:t> </a:t>
            </a:r>
            <a:r>
              <a:rPr lang="en-GB" sz="2100" b="1" dirty="0" err="1">
                <a:latin typeface="Bookman Old Style" panose="02050604050505020204" pitchFamily="18" charset="0"/>
              </a:rPr>
              <a:t>gizli</a:t>
            </a:r>
            <a:r>
              <a:rPr lang="en-GB" sz="2100" b="1" dirty="0">
                <a:latin typeface="Bookman Old Style" panose="02050604050505020204" pitchFamily="18" charset="0"/>
              </a:rPr>
              <a:t> </a:t>
            </a:r>
            <a:r>
              <a:rPr lang="en-GB" sz="2100" b="1" dirty="0" err="1">
                <a:latin typeface="Bookman Old Style" panose="02050604050505020204" pitchFamily="18" charset="0"/>
              </a:rPr>
              <a:t>tutularak</a:t>
            </a:r>
            <a:r>
              <a:rPr lang="en-GB" sz="2100" b="1" dirty="0">
                <a:latin typeface="Bookman Old Style" panose="02050604050505020204" pitchFamily="18" charset="0"/>
              </a:rPr>
              <a:t>, Panel </a:t>
            </a:r>
            <a:r>
              <a:rPr lang="en-GB" sz="2100" b="1" dirty="0" err="1">
                <a:latin typeface="Bookman Old Style" panose="02050604050505020204" pitchFamily="18" charset="0"/>
              </a:rPr>
              <a:t>Raporu</a:t>
            </a:r>
            <a:r>
              <a:rPr lang="en-GB" sz="2100" b="1" dirty="0">
                <a:latin typeface="Bookman Old Style" panose="02050604050505020204" pitchFamily="18" charset="0"/>
              </a:rPr>
              <a:t> </a:t>
            </a:r>
            <a:r>
              <a:rPr lang="en-GB" sz="2100" b="1" dirty="0" err="1">
                <a:latin typeface="Bookman Old Style" panose="02050604050505020204" pitchFamily="18" charset="0"/>
              </a:rPr>
              <a:t>başvuru</a:t>
            </a:r>
            <a:r>
              <a:rPr lang="en-GB" sz="2100" b="1" dirty="0">
                <a:latin typeface="Bookman Old Style" panose="02050604050505020204" pitchFamily="18" charset="0"/>
              </a:rPr>
              <a:t> </a:t>
            </a:r>
            <a:r>
              <a:rPr lang="en-GB" sz="2100" b="1" dirty="0" err="1">
                <a:latin typeface="Bookman Old Style" panose="02050604050505020204" pitchFamily="18" charset="0"/>
              </a:rPr>
              <a:t>sahibine</a:t>
            </a:r>
            <a:r>
              <a:rPr lang="en-GB" sz="2100" b="1" dirty="0">
                <a:latin typeface="Bookman Old Style" panose="02050604050505020204" pitchFamily="18" charset="0"/>
              </a:rPr>
              <a:t> </a:t>
            </a:r>
            <a:r>
              <a:rPr lang="en-GB" sz="2100" b="1" dirty="0" err="1">
                <a:latin typeface="Bookman Old Style" panose="02050604050505020204" pitchFamily="18" charset="0"/>
              </a:rPr>
              <a:t>iletilir</a:t>
            </a:r>
            <a:r>
              <a:rPr lang="en-GB" sz="2100" b="1" dirty="0">
                <a:latin typeface="Bookman Old Style" panose="02050604050505020204" pitchFamily="18" charset="0"/>
              </a:rPr>
              <a:t>.</a:t>
            </a:r>
          </a:p>
        </p:txBody>
      </p:sp>
    </p:spTree>
    <p:extLst>
      <p:ext uri="{BB962C8B-B14F-4D97-AF65-F5344CB8AC3E}">
        <p14:creationId xmlns:p14="http://schemas.microsoft.com/office/powerpoint/2010/main" val="127581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30887"/>
          </a:xfrm>
        </p:spPr>
        <p:txBody>
          <a:bodyPr/>
          <a:lstStyle/>
          <a:p>
            <a:r>
              <a:rPr lang="tr-TR" altLang="tr-TR" sz="2800" dirty="0" smtClean="0"/>
              <a:t>1002 Hızlı Destek Sözleşme </a:t>
            </a:r>
            <a:r>
              <a:rPr lang="tr-TR" altLang="tr-TR" sz="2800" dirty="0"/>
              <a:t>Süreci</a:t>
            </a:r>
            <a:endParaRPr lang="tr-TR" dirty="0"/>
          </a:p>
        </p:txBody>
      </p:sp>
      <p:sp>
        <p:nvSpPr>
          <p:cNvPr id="3" name="Metin Yer Tutucusu 2"/>
          <p:cNvSpPr>
            <a:spLocks noGrp="1"/>
          </p:cNvSpPr>
          <p:nvPr>
            <p:ph type="body" idx="1"/>
          </p:nvPr>
        </p:nvSpPr>
        <p:spPr>
          <a:xfrm>
            <a:off x="393700" y="1490023"/>
            <a:ext cx="9982200" cy="4955203"/>
          </a:xfrm>
        </p:spPr>
        <p:style>
          <a:lnRef idx="1">
            <a:schemeClr val="accent6"/>
          </a:lnRef>
          <a:fillRef idx="2">
            <a:schemeClr val="accent6"/>
          </a:fillRef>
          <a:effectRef idx="1">
            <a:schemeClr val="accent6"/>
          </a:effectRef>
          <a:fontRef idx="minor">
            <a:schemeClr val="dk1"/>
          </a:fontRef>
        </p:style>
        <p:txBody>
          <a:bodyPr/>
          <a:lstStyle/>
          <a:p>
            <a:pPr>
              <a:defRPr/>
            </a:pPr>
            <a:r>
              <a:rPr lang="tr-TR" sz="2300" b="1" dirty="0">
                <a:latin typeface="Bookman Old Style" panose="02050604050505020204" pitchFamily="18" charset="0"/>
              </a:rPr>
              <a:t>Desteklenmesine karar verilen proje </a:t>
            </a:r>
            <a:r>
              <a:rPr lang="tr-TR" sz="2300" b="1" dirty="0" smtClean="0">
                <a:latin typeface="Bookman Old Style" panose="02050604050505020204" pitchFamily="18" charset="0"/>
              </a:rPr>
              <a:t>dosyası Mali </a:t>
            </a:r>
            <a:r>
              <a:rPr lang="tr-TR" sz="2300" b="1" dirty="0">
                <a:latin typeface="Bookman Old Style" panose="02050604050505020204" pitchFamily="18" charset="0"/>
              </a:rPr>
              <a:t>Denetleme ve Sözleşmeler Müdürlüğüne (MADES) iletilir. </a:t>
            </a:r>
            <a:endParaRPr lang="tr-TR" sz="2300" dirty="0">
              <a:latin typeface="Bookman Old Style" panose="02050604050505020204" pitchFamily="18" charset="0"/>
            </a:endParaRPr>
          </a:p>
          <a:p>
            <a:pPr>
              <a:defRPr/>
            </a:pPr>
            <a:r>
              <a:rPr lang="tr-TR" sz="2300" b="1" dirty="0">
                <a:latin typeface="Bookman Old Style" panose="02050604050505020204" pitchFamily="18" charset="0"/>
              </a:rPr>
              <a:t> </a:t>
            </a:r>
          </a:p>
          <a:p>
            <a:pPr>
              <a:defRPr/>
            </a:pPr>
            <a:r>
              <a:rPr lang="tr-TR" sz="2300" b="1" dirty="0">
                <a:latin typeface="Bookman Old Style" panose="02050604050505020204" pitchFamily="18" charset="0"/>
              </a:rPr>
              <a:t>MADES tarafından projenin tabi olduğu yönetmelik, esaslar çerçevesinde nihai bütçesi belirlenir.</a:t>
            </a:r>
            <a:endParaRPr lang="tr-TR" sz="2300" dirty="0">
              <a:latin typeface="Bookman Old Style" panose="02050604050505020204" pitchFamily="18" charset="0"/>
            </a:endParaRPr>
          </a:p>
          <a:p>
            <a:pPr>
              <a:defRPr/>
            </a:pPr>
            <a:endParaRPr lang="tr-TR" sz="2300" b="1" dirty="0">
              <a:latin typeface="Bookman Old Style" panose="02050604050505020204" pitchFamily="18" charset="0"/>
            </a:endParaRPr>
          </a:p>
          <a:p>
            <a:pPr>
              <a:defRPr/>
            </a:pPr>
            <a:r>
              <a:rPr lang="tr-TR" sz="2300" b="1" dirty="0">
                <a:latin typeface="Bookman Old Style" panose="02050604050505020204" pitchFamily="18" charset="0"/>
              </a:rPr>
              <a:t>Bu nihai bütçe ile proje sözleşmesi hazırlanarak tarafların imzasına sunulur. </a:t>
            </a:r>
            <a:r>
              <a:rPr lang="tr-TR" sz="2300" b="1" dirty="0" smtClean="0">
                <a:latin typeface="Bookman Old Style" panose="02050604050505020204" pitchFamily="18" charset="0"/>
              </a:rPr>
              <a:t>İmzalar </a:t>
            </a:r>
            <a:r>
              <a:rPr lang="tr-TR" sz="2300" b="1" dirty="0">
                <a:latin typeface="Bookman Old Style" panose="02050604050505020204" pitchFamily="18" charset="0"/>
              </a:rPr>
              <a:t>tamamlandıktan sonra bir yazı ile proje sözleşmesi ve ekleri taraflara iletilir.</a:t>
            </a:r>
            <a:r>
              <a:rPr lang="tr-TR" sz="2300" dirty="0">
                <a:latin typeface="Bookman Old Style" panose="02050604050505020204" pitchFamily="18" charset="0"/>
              </a:rPr>
              <a:t> </a:t>
            </a:r>
          </a:p>
          <a:p>
            <a:pPr algn="just">
              <a:defRPr/>
            </a:pPr>
            <a:endParaRPr lang="tr-TR" sz="2300" b="1" dirty="0" smtClean="0">
              <a:latin typeface="Bookman Old Style" panose="02050604050505020204" pitchFamily="18" charset="0"/>
            </a:endParaRPr>
          </a:p>
          <a:p>
            <a:pPr algn="just">
              <a:defRPr/>
            </a:pPr>
            <a:r>
              <a:rPr lang="tr-TR" sz="2300" b="1" dirty="0" smtClean="0">
                <a:latin typeface="Bookman Old Style" panose="02050604050505020204" pitchFamily="18" charset="0"/>
              </a:rPr>
              <a:t>Projenin </a:t>
            </a:r>
            <a:r>
              <a:rPr lang="tr-TR" sz="2300" b="1" dirty="0">
                <a:latin typeface="Bookman Old Style" panose="02050604050505020204" pitchFamily="18" charset="0"/>
              </a:rPr>
              <a:t>Yürütüldüğü Kuruluştan proje adına hesap açılması istenir. Hesap numarası geldikten sonra projenin kabul edilen bütçesinde yer alan ilk dönem ödeneği proje hesabına transfer edilir.</a:t>
            </a:r>
            <a:endParaRPr lang="tr-TR" sz="2300" dirty="0">
              <a:latin typeface="Bookman Old Style" panose="02050604050505020204" pitchFamily="18" charset="0"/>
            </a:endParaRPr>
          </a:p>
        </p:txBody>
      </p:sp>
    </p:spTree>
    <p:extLst>
      <p:ext uri="{BB962C8B-B14F-4D97-AF65-F5344CB8AC3E}">
        <p14:creationId xmlns:p14="http://schemas.microsoft.com/office/powerpoint/2010/main" val="1163397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35997" y="228303"/>
            <a:ext cx="9821405" cy="438582"/>
          </a:xfrm>
        </p:spPr>
        <p:txBody>
          <a:bodyPr/>
          <a:lstStyle/>
          <a:p>
            <a:r>
              <a:rPr lang="tr-TR" dirty="0"/>
              <a:t>1002 Hızlı Destek</a:t>
            </a:r>
          </a:p>
        </p:txBody>
      </p:sp>
      <p:sp>
        <p:nvSpPr>
          <p:cNvPr id="2" name="Dikdörtgen 1"/>
          <p:cNvSpPr/>
          <p:nvPr/>
        </p:nvSpPr>
        <p:spPr>
          <a:xfrm>
            <a:off x="317500" y="899517"/>
            <a:ext cx="9982200"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eaLnBrk="0" hangingPunct="0"/>
            <a:r>
              <a:rPr lang="tr-TR" sz="2300" b="1" dirty="0">
                <a:solidFill>
                  <a:srgbClr val="C00000"/>
                </a:solidFill>
                <a:latin typeface="Bookman Old Style" panose="02050604050505020204" pitchFamily="18" charset="0"/>
              </a:rPr>
              <a:t>İzleme ve </a:t>
            </a:r>
            <a:r>
              <a:rPr lang="tr-TR" sz="2300" b="1" dirty="0" smtClean="0">
                <a:solidFill>
                  <a:srgbClr val="C00000"/>
                </a:solidFill>
                <a:latin typeface="Bookman Old Style" panose="02050604050505020204" pitchFamily="18" charset="0"/>
              </a:rPr>
              <a:t>Sonuçlandırma</a:t>
            </a:r>
          </a:p>
          <a:p>
            <a:pPr eaLnBrk="0" hangingPunct="0"/>
            <a:r>
              <a:rPr lang="tr-TR" sz="2300" b="1" dirty="0" smtClean="0">
                <a:latin typeface="Bookman Old Style" panose="02050604050505020204" pitchFamily="18" charset="0"/>
              </a:rPr>
              <a:t>Proje </a:t>
            </a:r>
            <a:r>
              <a:rPr lang="tr-TR" sz="2300" b="1" dirty="0">
                <a:latin typeface="Bookman Old Style" panose="02050604050505020204" pitchFamily="18" charset="0"/>
              </a:rPr>
              <a:t>sözleşmesinde belirtilen tarihte gelişme raporu verilir. Proje süresinin tamamlanmasını izleyen en çok iki ay içinde, projenin bilimsel ve teknik gelişimleri ile sonuçlarını kapsayan sonuç raporu, proje yürütücüsü tarafından, TÜBİTAK tarafından hazırlanmış olan formata uygun olarak ilgili Gruba iletilir. Gelişme raporu ve sonuç raporu ilgili Araştırma Grubu tarafından değerlendirilir. </a:t>
            </a:r>
            <a:endParaRPr lang="tr-TR" sz="2300" b="1" dirty="0" smtClean="0">
              <a:latin typeface="Bookman Old Style" panose="02050604050505020204" pitchFamily="18" charset="0"/>
            </a:endParaRPr>
          </a:p>
          <a:p>
            <a:pPr eaLnBrk="0" hangingPunct="0"/>
            <a:endParaRPr lang="tr-TR" sz="2300" b="1" dirty="0" smtClean="0">
              <a:latin typeface="Bookman Old Style" panose="02050604050505020204" pitchFamily="18" charset="0"/>
            </a:endParaRPr>
          </a:p>
          <a:p>
            <a:pPr eaLnBrk="0" hangingPunct="0"/>
            <a:r>
              <a:rPr lang="tr-TR" sz="2300" b="1" dirty="0" smtClean="0">
                <a:latin typeface="Bookman Old Style" panose="02050604050505020204" pitchFamily="18" charset="0"/>
              </a:rPr>
              <a:t>ÖZETLE; 1002 </a:t>
            </a:r>
            <a:r>
              <a:rPr lang="tr-TR" sz="2300" b="1" dirty="0">
                <a:latin typeface="Bookman Old Style" panose="02050604050505020204" pitchFamily="18" charset="0"/>
              </a:rPr>
              <a:t>projeleri format olarak 1001 projelerine benzer.</a:t>
            </a:r>
          </a:p>
          <a:p>
            <a:pPr eaLnBrk="0" hangingPunct="0"/>
            <a:r>
              <a:rPr lang="tr-TR" sz="2300" b="1" dirty="0" smtClean="0">
                <a:latin typeface="Bookman Old Style" panose="02050604050505020204" pitchFamily="18" charset="0"/>
              </a:rPr>
              <a:t>1001 </a:t>
            </a:r>
            <a:r>
              <a:rPr lang="tr-TR" sz="2300" b="1" dirty="0">
                <a:latin typeface="Bookman Old Style" panose="02050604050505020204" pitchFamily="18" charset="0"/>
              </a:rPr>
              <a:t>projeleri panellerde değerlendirilir, ancak </a:t>
            </a:r>
            <a:r>
              <a:rPr lang="tr-TR" sz="2300" b="1" dirty="0" smtClean="0">
                <a:latin typeface="Bookman Old Style" panose="02050604050505020204" pitchFamily="18" charset="0"/>
              </a:rPr>
              <a:t>1002 projeleri </a:t>
            </a:r>
            <a:r>
              <a:rPr lang="tr-TR" sz="2300" b="1" dirty="0">
                <a:latin typeface="Bookman Old Style" panose="02050604050505020204" pitchFamily="18" charset="0"/>
              </a:rPr>
              <a:t>değerlendirme daha çabuk olsun diye iki </a:t>
            </a:r>
            <a:r>
              <a:rPr lang="tr-TR" sz="2300" b="1" dirty="0" smtClean="0">
                <a:latin typeface="Bookman Old Style" panose="02050604050505020204" pitchFamily="18" charset="0"/>
              </a:rPr>
              <a:t>dış hakeme </a:t>
            </a:r>
            <a:r>
              <a:rPr lang="tr-TR" sz="2300" b="1" dirty="0">
                <a:latin typeface="Bookman Old Style" panose="02050604050505020204" pitchFamily="18" charset="0"/>
              </a:rPr>
              <a:t>gönderilir.</a:t>
            </a:r>
          </a:p>
          <a:p>
            <a:pPr eaLnBrk="0" hangingPunct="0"/>
            <a:endParaRPr lang="tr-TR" sz="2300" b="1" dirty="0" smtClean="0">
              <a:latin typeface="Bookman Old Style" panose="02050604050505020204" pitchFamily="18" charset="0"/>
            </a:endParaRPr>
          </a:p>
          <a:p>
            <a:pPr eaLnBrk="0" hangingPunct="0"/>
            <a:r>
              <a:rPr lang="tr-TR" sz="2300" b="1" dirty="0" smtClean="0">
                <a:latin typeface="Bookman Old Style" panose="02050604050505020204" pitchFamily="18" charset="0"/>
              </a:rPr>
              <a:t>1002 </a:t>
            </a:r>
            <a:r>
              <a:rPr lang="tr-TR" sz="2300" b="1" dirty="0">
                <a:latin typeface="Bookman Old Style" panose="02050604050505020204" pitchFamily="18" charset="0"/>
              </a:rPr>
              <a:t>projelerinde telif yoktur, ancak sınırlı miktarda </a:t>
            </a:r>
            <a:r>
              <a:rPr lang="tr-TR" sz="2300" b="1" dirty="0" smtClean="0">
                <a:latin typeface="Bookman Old Style" panose="02050604050505020204" pitchFamily="18" charset="0"/>
              </a:rPr>
              <a:t>da olsa </a:t>
            </a:r>
            <a:r>
              <a:rPr lang="tr-TR" sz="2300" b="1" dirty="0">
                <a:latin typeface="Bookman Old Style" panose="02050604050505020204" pitchFamily="18" charset="0"/>
              </a:rPr>
              <a:t>burs vardır</a:t>
            </a:r>
            <a:r>
              <a:rPr lang="tr-TR" sz="2300" b="1" dirty="0" smtClean="0">
                <a:latin typeface="Bookman Old Style" panose="02050604050505020204" pitchFamily="18" charset="0"/>
              </a:rPr>
              <a:t>. </a:t>
            </a:r>
          </a:p>
          <a:p>
            <a:pPr eaLnBrk="0" hangingPunct="0"/>
            <a:endParaRPr lang="tr-TR" sz="2300" b="1" dirty="0" smtClean="0">
              <a:latin typeface="Bookman Old Style" panose="02050604050505020204" pitchFamily="18" charset="0"/>
            </a:endParaRPr>
          </a:p>
          <a:p>
            <a:pPr eaLnBrk="0" hangingPunct="0"/>
            <a:r>
              <a:rPr lang="tr-TR" sz="2300" b="1" dirty="0" smtClean="0">
                <a:latin typeface="Bookman Old Style" panose="02050604050505020204" pitchFamily="18" charset="0"/>
              </a:rPr>
              <a:t>1001 </a:t>
            </a:r>
            <a:r>
              <a:rPr lang="tr-TR" sz="2300" b="1" dirty="0">
                <a:latin typeface="Bookman Old Style" panose="02050604050505020204" pitchFamily="18" charset="0"/>
              </a:rPr>
              <a:t>projelerinde süre 36 ay, bütçe 360.000 TL, </a:t>
            </a:r>
            <a:endParaRPr lang="tr-TR" sz="2300" b="1" dirty="0" smtClean="0">
              <a:latin typeface="Bookman Old Style" panose="02050604050505020204" pitchFamily="18" charset="0"/>
            </a:endParaRPr>
          </a:p>
          <a:p>
            <a:pPr eaLnBrk="0" hangingPunct="0"/>
            <a:r>
              <a:rPr lang="tr-TR" sz="2300" b="1" dirty="0" smtClean="0">
                <a:latin typeface="Bookman Old Style" panose="02050604050505020204" pitchFamily="18" charset="0"/>
              </a:rPr>
              <a:t>1002 projelerinde </a:t>
            </a:r>
            <a:r>
              <a:rPr lang="tr-TR" sz="2300" b="1" dirty="0">
                <a:latin typeface="Bookman Old Style" panose="02050604050505020204" pitchFamily="18" charset="0"/>
              </a:rPr>
              <a:t>süre 12 ay ve bütçe 30.000 TL’dir.</a:t>
            </a:r>
          </a:p>
        </p:txBody>
      </p:sp>
    </p:spTree>
    <p:extLst>
      <p:ext uri="{BB962C8B-B14F-4D97-AF65-F5344CB8AC3E}">
        <p14:creationId xmlns:p14="http://schemas.microsoft.com/office/powerpoint/2010/main" val="218093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35997" y="228303"/>
            <a:ext cx="9821405" cy="438582"/>
          </a:xfrm>
        </p:spPr>
        <p:txBody>
          <a:bodyPr/>
          <a:lstStyle/>
          <a:p>
            <a:r>
              <a:rPr lang="tr-TR" dirty="0" smtClean="0"/>
              <a:t>1002 Hızlı Destek</a:t>
            </a:r>
            <a:endParaRPr lang="tr-TR" dirty="0"/>
          </a:p>
        </p:txBody>
      </p:sp>
      <p:sp>
        <p:nvSpPr>
          <p:cNvPr id="5" name="Dikdörtgen 4"/>
          <p:cNvSpPr/>
          <p:nvPr/>
        </p:nvSpPr>
        <p:spPr>
          <a:xfrm>
            <a:off x="393700" y="991850"/>
            <a:ext cx="9753600" cy="637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eaLnBrk="0" hangingPunct="0"/>
            <a:r>
              <a:rPr lang="tr-TR" sz="2400" b="1" dirty="0" smtClean="0">
                <a:solidFill>
                  <a:srgbClr val="C00000"/>
                </a:solidFill>
                <a:latin typeface="Bookman Old Style" panose="02050604050505020204" pitchFamily="18" charset="0"/>
              </a:rPr>
              <a:t>Amaç</a:t>
            </a:r>
          </a:p>
          <a:p>
            <a:pPr eaLnBrk="0" hangingPunct="0"/>
            <a:r>
              <a:rPr lang="tr-TR" sz="2400" b="1" dirty="0" smtClean="0">
                <a:latin typeface="Bookman Old Style" panose="02050604050505020204" pitchFamily="18" charset="0"/>
              </a:rPr>
              <a:t>Bu </a:t>
            </a:r>
            <a:r>
              <a:rPr lang="tr-TR" sz="2400" b="1" dirty="0">
                <a:latin typeface="Bookman Old Style" panose="02050604050505020204" pitchFamily="18" charset="0"/>
              </a:rPr>
              <a:t>Programın amacı, üniversiteler, araştırma hastaneleri veya araştırma enstitülerince yürütülecek </a:t>
            </a:r>
            <a:r>
              <a:rPr lang="tr-TR" sz="2400" b="1" i="1" dirty="0">
                <a:solidFill>
                  <a:srgbClr val="0070C0"/>
                </a:solidFill>
                <a:latin typeface="Bookman Old Style" panose="02050604050505020204" pitchFamily="18" charset="0"/>
              </a:rPr>
              <a:t>acil, kısa süreli ve küçük bütçeli</a:t>
            </a:r>
            <a:r>
              <a:rPr lang="tr-TR" sz="2400" b="1" dirty="0">
                <a:latin typeface="Bookman Old Style" panose="02050604050505020204" pitchFamily="18" charset="0"/>
              </a:rPr>
              <a:t> araştırma </a:t>
            </a:r>
            <a:r>
              <a:rPr lang="tr-TR" sz="2400" b="1" dirty="0" smtClean="0">
                <a:latin typeface="Bookman Old Style" panose="02050604050505020204" pitchFamily="18" charset="0"/>
              </a:rPr>
              <a:t>projelerinin desteklenmesidir</a:t>
            </a:r>
            <a:r>
              <a:rPr lang="tr-TR" sz="2400" b="1" dirty="0">
                <a:latin typeface="Bookman Old Style" panose="02050604050505020204" pitchFamily="18" charset="0"/>
              </a:rPr>
              <a:t>.</a:t>
            </a:r>
          </a:p>
          <a:p>
            <a:pPr eaLnBrk="0" hangingPunct="0"/>
            <a:r>
              <a:rPr lang="tr-TR" sz="2400" b="1" dirty="0">
                <a:latin typeface="Bookman Old Style" panose="02050604050505020204" pitchFamily="18" charset="0"/>
              </a:rPr>
              <a:t> </a:t>
            </a:r>
          </a:p>
          <a:p>
            <a:pPr lvl="0" eaLnBrk="0" hangingPunct="0"/>
            <a:r>
              <a:rPr lang="tr-TR" sz="2400" b="1" dirty="0" smtClean="0">
                <a:solidFill>
                  <a:srgbClr val="C00000"/>
                </a:solidFill>
                <a:latin typeface="Bookman Old Style" panose="02050604050505020204" pitchFamily="18" charset="0"/>
              </a:rPr>
              <a:t>Kapsam</a:t>
            </a:r>
          </a:p>
          <a:p>
            <a:pPr eaLnBrk="0" hangingPunct="0"/>
            <a:r>
              <a:rPr lang="tr-TR" sz="2400" b="1" dirty="0" smtClean="0">
                <a:latin typeface="Bookman Old Style" panose="02050604050505020204" pitchFamily="18" charset="0"/>
              </a:rPr>
              <a:t>Bu araştırma programı, </a:t>
            </a:r>
            <a:r>
              <a:rPr lang="tr-TR" sz="2400" b="1" dirty="0">
                <a:latin typeface="Bookman Old Style" panose="02050604050505020204" pitchFamily="18" charset="0"/>
              </a:rPr>
              <a:t>üniversiteler, araştırma hastaneleri veya araştırma enstitülerince yürütülecek araştırma projelerini kapsar</a:t>
            </a:r>
            <a:r>
              <a:rPr lang="tr-TR" sz="2400" b="1" dirty="0" smtClean="0">
                <a:latin typeface="Bookman Old Style" panose="02050604050505020204" pitchFamily="18" charset="0"/>
              </a:rPr>
              <a:t>.</a:t>
            </a:r>
          </a:p>
          <a:p>
            <a:pPr fontAlgn="base"/>
            <a:endParaRPr lang="tr-TR" sz="2400" b="1" dirty="0" smtClean="0">
              <a:solidFill>
                <a:srgbClr val="C00000"/>
              </a:solidFill>
              <a:latin typeface="Bookman Old Style" panose="02050604050505020204" pitchFamily="18" charset="0"/>
            </a:endParaRPr>
          </a:p>
          <a:p>
            <a:pPr fontAlgn="base"/>
            <a:r>
              <a:rPr lang="tr-TR" sz="2400" b="1" dirty="0" smtClean="0">
                <a:solidFill>
                  <a:srgbClr val="C00000"/>
                </a:solidFill>
                <a:latin typeface="Bookman Old Style" panose="02050604050505020204" pitchFamily="18" charset="0"/>
              </a:rPr>
              <a:t>PROJE </a:t>
            </a:r>
            <a:r>
              <a:rPr lang="tr-TR" sz="2400" b="1" dirty="0">
                <a:solidFill>
                  <a:srgbClr val="C00000"/>
                </a:solidFill>
                <a:latin typeface="Bookman Old Style" panose="02050604050505020204" pitchFamily="18" charset="0"/>
              </a:rPr>
              <a:t>SÜRESİ</a:t>
            </a:r>
          </a:p>
          <a:p>
            <a:pPr fontAlgn="base"/>
            <a:r>
              <a:rPr lang="tr-TR" sz="2400" b="1" dirty="0" smtClean="0">
                <a:latin typeface="Bookman Old Style" panose="02050604050505020204" pitchFamily="18" charset="0"/>
              </a:rPr>
              <a:t>Proje </a:t>
            </a:r>
            <a:r>
              <a:rPr lang="tr-TR" sz="2400" b="1" dirty="0">
                <a:latin typeface="Bookman Old Style" panose="02050604050505020204" pitchFamily="18" charset="0"/>
              </a:rPr>
              <a:t>süresi en fazla </a:t>
            </a:r>
            <a:r>
              <a:rPr lang="tr-TR" sz="2400" b="1" dirty="0">
                <a:solidFill>
                  <a:srgbClr val="0070C0"/>
                </a:solidFill>
                <a:latin typeface="Bookman Old Style" panose="02050604050505020204" pitchFamily="18" charset="0"/>
              </a:rPr>
              <a:t>12 ay</a:t>
            </a:r>
            <a:r>
              <a:rPr lang="tr-TR" sz="2400" b="1" dirty="0">
                <a:latin typeface="Bookman Old Style" panose="02050604050505020204" pitchFamily="18" charset="0"/>
              </a:rPr>
              <a:t> olabilir.</a:t>
            </a:r>
          </a:p>
          <a:p>
            <a:pPr fontAlgn="base"/>
            <a:r>
              <a:rPr lang="tr-TR" sz="2400" b="1" dirty="0" smtClean="0">
                <a:solidFill>
                  <a:srgbClr val="C00000"/>
                </a:solidFill>
                <a:latin typeface="Bookman Old Style" panose="02050604050505020204" pitchFamily="18" charset="0"/>
              </a:rPr>
              <a:t>PROJE </a:t>
            </a:r>
            <a:r>
              <a:rPr lang="tr-TR" sz="2400" b="1" dirty="0">
                <a:solidFill>
                  <a:srgbClr val="C00000"/>
                </a:solidFill>
                <a:latin typeface="Bookman Old Style" panose="02050604050505020204" pitchFamily="18" charset="0"/>
              </a:rPr>
              <a:t>BÜTÇESİ</a:t>
            </a:r>
          </a:p>
          <a:p>
            <a:pPr fontAlgn="base"/>
            <a:r>
              <a:rPr lang="tr-TR" sz="2400" b="1" dirty="0" smtClean="0">
                <a:latin typeface="Bookman Old Style" panose="02050604050505020204" pitchFamily="18" charset="0"/>
              </a:rPr>
              <a:t>2015 </a:t>
            </a:r>
            <a:r>
              <a:rPr lang="tr-TR" sz="2400" b="1" dirty="0">
                <a:latin typeface="Bookman Old Style" panose="02050604050505020204" pitchFamily="18" charset="0"/>
              </a:rPr>
              <a:t>yılı için, Hızlı Destek projeleri destek üst limiti (Burs dahil) yıllık </a:t>
            </a:r>
            <a:r>
              <a:rPr lang="tr-TR" sz="2400" b="1" dirty="0">
                <a:solidFill>
                  <a:srgbClr val="C00000"/>
                </a:solidFill>
                <a:latin typeface="Bookman Old Style" panose="02050604050505020204" pitchFamily="18" charset="0"/>
              </a:rPr>
              <a:t>30.000</a:t>
            </a:r>
            <a:r>
              <a:rPr lang="tr-TR" sz="2400" b="1" dirty="0">
                <a:latin typeface="Bookman Old Style" panose="02050604050505020204" pitchFamily="18" charset="0"/>
              </a:rPr>
              <a:t> TL’dir. İstenen burs miktarlarının toplamı aylık </a:t>
            </a:r>
            <a:r>
              <a:rPr lang="tr-TR" sz="2400" b="1" dirty="0">
                <a:solidFill>
                  <a:srgbClr val="0070C0"/>
                </a:solidFill>
                <a:latin typeface="Bookman Old Style" panose="02050604050505020204" pitchFamily="18" charset="0"/>
              </a:rPr>
              <a:t>900 TL</a:t>
            </a:r>
            <a:r>
              <a:rPr lang="tr-TR" sz="2400" b="1" dirty="0">
                <a:latin typeface="Bookman Old Style" panose="02050604050505020204" pitchFamily="18" charset="0"/>
              </a:rPr>
              <a:t>’den fazla olamaz. </a:t>
            </a:r>
            <a:endParaRPr lang="tr-TR" sz="2400" b="1" dirty="0" smtClean="0">
              <a:latin typeface="Bookman Old Style" panose="02050604050505020204" pitchFamily="18" charset="0"/>
            </a:endParaRPr>
          </a:p>
          <a:p>
            <a:pPr fontAlgn="base"/>
            <a:r>
              <a:rPr lang="tr-TR" sz="2400" b="1" dirty="0" smtClean="0">
                <a:latin typeface="Bookman Old Style" panose="02050604050505020204" pitchFamily="18" charset="0"/>
              </a:rPr>
              <a:t>Yürütücü </a:t>
            </a:r>
            <a:r>
              <a:rPr lang="tr-TR" sz="2400" b="1" dirty="0">
                <a:latin typeface="Bookman Old Style" panose="02050604050505020204" pitchFamily="18" charset="0"/>
              </a:rPr>
              <a:t>ve araştırmacılara PTİ ödemesi </a:t>
            </a:r>
            <a:r>
              <a:rPr lang="tr-TR" sz="2400" b="1" dirty="0" smtClean="0">
                <a:latin typeface="Bookman Old Style" panose="02050604050505020204" pitchFamily="18" charset="0"/>
              </a:rPr>
              <a:t>yoktur.</a:t>
            </a:r>
            <a:endParaRPr lang="tr-TR" sz="2400" b="1"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35997" y="228303"/>
            <a:ext cx="9821405" cy="877163"/>
          </a:xfrm>
        </p:spPr>
        <p:txBody>
          <a:bodyPr/>
          <a:lstStyle/>
          <a:p>
            <a:r>
              <a:rPr lang="tr-TR" dirty="0"/>
              <a:t>Kimler Başvurabilir?</a:t>
            </a:r>
            <a:br>
              <a:rPr lang="tr-TR" dirty="0"/>
            </a:br>
            <a:endParaRPr lang="tr-TR" dirty="0"/>
          </a:p>
        </p:txBody>
      </p:sp>
      <p:sp>
        <p:nvSpPr>
          <p:cNvPr id="3" name="Dikdörtgen 2"/>
          <p:cNvSpPr/>
          <p:nvPr/>
        </p:nvSpPr>
        <p:spPr>
          <a:xfrm>
            <a:off x="546100" y="1952625"/>
            <a:ext cx="9385300"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fontAlgn="base">
              <a:buAutoNum type="alphaUcPeriod"/>
            </a:pPr>
            <a:r>
              <a:rPr lang="tr-TR" sz="2400" b="1" dirty="0" smtClean="0">
                <a:solidFill>
                  <a:srgbClr val="C00000"/>
                </a:solidFill>
                <a:latin typeface="Bookman Old Style" panose="02050604050505020204" pitchFamily="18" charset="0"/>
              </a:rPr>
              <a:t>Proje Yürütücüsü</a:t>
            </a:r>
          </a:p>
          <a:p>
            <a:pPr fontAlgn="base"/>
            <a:endParaRPr lang="tr-TR" sz="2400" b="1" dirty="0" smtClean="0">
              <a:solidFill>
                <a:srgbClr val="C00000"/>
              </a:solidFill>
              <a:latin typeface="Bookman Old Style" panose="02050604050505020204" pitchFamily="18" charset="0"/>
            </a:endParaRPr>
          </a:p>
          <a:p>
            <a:pPr fontAlgn="base"/>
            <a:r>
              <a:rPr lang="tr-TR" sz="2400" b="1" dirty="0" smtClean="0">
                <a:latin typeface="Bookman Old Style" panose="02050604050505020204" pitchFamily="18" charset="0"/>
              </a:rPr>
              <a:t>Proje </a:t>
            </a:r>
            <a:r>
              <a:rPr lang="tr-TR" sz="2400" b="1" dirty="0">
                <a:latin typeface="Bookman Old Style" panose="02050604050505020204" pitchFamily="18" charset="0"/>
              </a:rPr>
              <a:t>yürütücüsünün; üniversitelerde, eğitim ve araştırma hastanelerinde veya araştırma </a:t>
            </a:r>
            <a:r>
              <a:rPr lang="tr-TR" sz="2400" b="1" dirty="0" smtClean="0">
                <a:latin typeface="Bookman Old Style" panose="02050604050505020204" pitchFamily="18" charset="0"/>
              </a:rPr>
              <a:t>enstitülerinde </a:t>
            </a:r>
            <a:r>
              <a:rPr lang="tr-TR" sz="2400" b="1" dirty="0">
                <a:latin typeface="Bookman Old Style" panose="02050604050505020204" pitchFamily="18" charset="0"/>
              </a:rPr>
              <a:t>çalışıyor olması ve projeyi öneren kuruluşun kadrolu personeli olması</a:t>
            </a:r>
            <a:r>
              <a:rPr lang="tr-TR" sz="2400" b="1" dirty="0" smtClean="0">
                <a:latin typeface="Bookman Old Style" panose="02050604050505020204" pitchFamily="18" charset="0"/>
              </a:rPr>
              <a:t>, Üniversite/Eğitim </a:t>
            </a:r>
            <a:r>
              <a:rPr lang="tr-TR" sz="2400" b="1" dirty="0">
                <a:latin typeface="Bookman Old Style" panose="02050604050505020204" pitchFamily="18" charset="0"/>
              </a:rPr>
              <a:t>ve Araştırma Hastanesi personeli olması durumunda, </a:t>
            </a:r>
            <a:r>
              <a:rPr lang="tr-TR" sz="2400" b="1" i="1" dirty="0">
                <a:latin typeface="Bookman Old Style" panose="02050604050505020204" pitchFamily="18" charset="0"/>
              </a:rPr>
              <a:t>doktora/sanatta yeterlik/tıpta uzmanlık derecesine sahip olması veya </a:t>
            </a:r>
            <a:r>
              <a:rPr lang="tr-TR" sz="2400" b="1" i="1" dirty="0">
                <a:solidFill>
                  <a:srgbClr val="0070C0"/>
                </a:solidFill>
                <a:latin typeface="Bookman Old Style" panose="02050604050505020204" pitchFamily="18" charset="0"/>
              </a:rPr>
              <a:t>doktora/sanatta yeterlik/tıpta uzmanlık öğrenimine devam ediyor </a:t>
            </a:r>
            <a:r>
              <a:rPr lang="tr-TR" sz="2400" b="1" i="1" dirty="0" smtClean="0">
                <a:solidFill>
                  <a:srgbClr val="0070C0"/>
                </a:solidFill>
                <a:latin typeface="Bookman Old Style" panose="02050604050505020204" pitchFamily="18" charset="0"/>
              </a:rPr>
              <a:t>olması(YENİ 2014);</a:t>
            </a:r>
            <a:endParaRPr lang="tr-TR" sz="2400" b="1" i="1" dirty="0">
              <a:solidFill>
                <a:srgbClr val="0070C0"/>
              </a:solidFill>
              <a:latin typeface="Bookman Old Style" panose="02050604050505020204" pitchFamily="18" charset="0"/>
            </a:endParaRPr>
          </a:p>
          <a:p>
            <a:pPr fontAlgn="base"/>
            <a:r>
              <a:rPr lang="tr-TR" sz="2400" b="1" dirty="0">
                <a:latin typeface="Bookman Old Style" panose="02050604050505020204" pitchFamily="18" charset="0"/>
              </a:rPr>
              <a:t>Araştırma </a:t>
            </a:r>
            <a:r>
              <a:rPr lang="tr-TR" sz="2400" b="1" dirty="0" smtClean="0">
                <a:latin typeface="Bookman Old Style" panose="02050604050505020204" pitchFamily="18" charset="0"/>
              </a:rPr>
              <a:t>Enstitüsünde çalışması</a:t>
            </a:r>
            <a:r>
              <a:rPr lang="tr-TR" sz="2400" b="1" dirty="0">
                <a:latin typeface="Bookman Old Style" panose="02050604050505020204" pitchFamily="18" charset="0"/>
              </a:rPr>
              <a:t>  durumunda, en az dört yıllık üniversite lisans eğitimi almış olması gerekmektedir</a:t>
            </a:r>
            <a:r>
              <a:rPr lang="tr-TR" sz="2400" b="1" dirty="0" smtClean="0">
                <a:latin typeface="Bookman Old Style" panose="02050604050505020204" pitchFamily="18" charset="0"/>
              </a:rPr>
              <a:t>.</a:t>
            </a:r>
          </a:p>
          <a:p>
            <a:pPr fontAlgn="base"/>
            <a:endParaRPr lang="tr-TR" sz="2400" b="1" dirty="0">
              <a:latin typeface="Bookman Old Style" panose="02050604050505020204" pitchFamily="18" charset="0"/>
            </a:endParaRPr>
          </a:p>
        </p:txBody>
      </p:sp>
    </p:spTree>
    <p:extLst>
      <p:ext uri="{BB962C8B-B14F-4D97-AF65-F5344CB8AC3E}">
        <p14:creationId xmlns:p14="http://schemas.microsoft.com/office/powerpoint/2010/main" val="102225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38582"/>
          </a:xfrm>
        </p:spPr>
        <p:txBody>
          <a:bodyPr/>
          <a:lstStyle/>
          <a:p>
            <a:r>
              <a:rPr lang="tr-TR" dirty="0"/>
              <a:t>1002 Hızlı Destek</a:t>
            </a:r>
          </a:p>
        </p:txBody>
      </p:sp>
      <p:sp>
        <p:nvSpPr>
          <p:cNvPr id="4" name="Dikdörtgen 3"/>
          <p:cNvSpPr/>
          <p:nvPr/>
        </p:nvSpPr>
        <p:spPr>
          <a:xfrm>
            <a:off x="469900" y="1017180"/>
            <a:ext cx="9677400"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base"/>
            <a:r>
              <a:rPr lang="tr-TR" sz="2300" b="1" dirty="0">
                <a:solidFill>
                  <a:srgbClr val="C00000"/>
                </a:solidFill>
                <a:latin typeface="Bookman Old Style" panose="02050604050505020204" pitchFamily="18" charset="0"/>
              </a:rPr>
              <a:t>B. </a:t>
            </a:r>
            <a:r>
              <a:rPr lang="tr-TR" sz="2300" b="1" dirty="0" smtClean="0">
                <a:solidFill>
                  <a:srgbClr val="C00000"/>
                </a:solidFill>
                <a:latin typeface="Bookman Old Style" panose="02050604050505020204" pitchFamily="18" charset="0"/>
              </a:rPr>
              <a:t>Araştırmacı</a:t>
            </a:r>
          </a:p>
          <a:p>
            <a:pPr fontAlgn="base"/>
            <a:r>
              <a:rPr lang="tr-TR" sz="2300" b="1" dirty="0" smtClean="0">
                <a:latin typeface="Bookman Old Style" panose="02050604050505020204" pitchFamily="18" charset="0"/>
              </a:rPr>
              <a:t>Araştırmacıların </a:t>
            </a:r>
            <a:r>
              <a:rPr lang="tr-TR" sz="2300" b="1" dirty="0">
                <a:latin typeface="Bookman Old Style" panose="02050604050505020204" pitchFamily="18" charset="0"/>
              </a:rPr>
              <a:t>üniversitelerde, kamu kuruluşlarında veya özel kuruluşlarda çalışıyor </a:t>
            </a:r>
            <a:r>
              <a:rPr lang="tr-TR" sz="2300" b="1" dirty="0" smtClean="0">
                <a:latin typeface="Bookman Old Style" panose="02050604050505020204" pitchFamily="18" charset="0"/>
              </a:rPr>
              <a:t>olmaları; </a:t>
            </a:r>
          </a:p>
          <a:p>
            <a:pPr fontAlgn="base"/>
            <a:r>
              <a:rPr lang="tr-TR" sz="2300" b="1" dirty="0" smtClean="0">
                <a:latin typeface="Bookman Old Style" panose="02050604050505020204" pitchFamily="18" charset="0"/>
              </a:rPr>
              <a:t>Üniversite/Eğitim </a:t>
            </a:r>
            <a:r>
              <a:rPr lang="tr-TR" sz="2300" b="1" dirty="0">
                <a:latin typeface="Bookman Old Style" panose="02050604050505020204" pitchFamily="18" charset="0"/>
              </a:rPr>
              <a:t>ve Araştırma Hastanesi personeli olmaları durumunda doktora/sanatta yeterlik/tıpta uzmanlık derecesine sahip olmaları veya doktora/sanatta yeterlik/tıpta uzmanlık öğrenimine devam ediyor olmaları,</a:t>
            </a:r>
          </a:p>
          <a:p>
            <a:pPr fontAlgn="base"/>
            <a:endParaRPr lang="tr-TR" sz="2300" b="1" dirty="0" smtClean="0">
              <a:latin typeface="Bookman Old Style" panose="02050604050505020204" pitchFamily="18" charset="0"/>
            </a:endParaRPr>
          </a:p>
          <a:p>
            <a:pPr fontAlgn="base"/>
            <a:r>
              <a:rPr lang="tr-TR" sz="2300" b="1" dirty="0" smtClean="0">
                <a:latin typeface="Bookman Old Style" panose="02050604050505020204" pitchFamily="18" charset="0"/>
              </a:rPr>
              <a:t>Kamu </a:t>
            </a:r>
            <a:r>
              <a:rPr lang="tr-TR" sz="2300" b="1" dirty="0">
                <a:latin typeface="Bookman Old Style" panose="02050604050505020204" pitchFamily="18" charset="0"/>
              </a:rPr>
              <a:t>kuruluşları veya özel kuruluşlarda çalışmaları durumunda, en az dört yıllık üniversite lisans eğitimi almış olmaları gerekmektedir.</a:t>
            </a:r>
          </a:p>
          <a:p>
            <a:pPr fontAlgn="base"/>
            <a:endParaRPr lang="tr-TR" sz="2300" b="1" dirty="0" smtClean="0">
              <a:latin typeface="Bookman Old Style" panose="02050604050505020204" pitchFamily="18" charset="0"/>
            </a:endParaRPr>
          </a:p>
          <a:p>
            <a:pPr fontAlgn="base"/>
            <a:r>
              <a:rPr lang="tr-TR" sz="2300" b="1" dirty="0" smtClean="0">
                <a:latin typeface="Bookman Old Style" panose="02050604050505020204" pitchFamily="18" charset="0"/>
              </a:rPr>
              <a:t>Proje </a:t>
            </a:r>
            <a:r>
              <a:rPr lang="tr-TR" sz="2300" b="1" dirty="0">
                <a:latin typeface="Bookman Old Style" panose="02050604050505020204" pitchFamily="18" charset="0"/>
              </a:rPr>
              <a:t>yürütücüsü ve araştırmacıların Türkiye Cumhuriyeti sınırları içerisinde ikamet etmeleri gerekir. </a:t>
            </a:r>
            <a:endParaRPr lang="tr-TR" sz="2300" b="1" dirty="0" smtClean="0">
              <a:latin typeface="Bookman Old Style" panose="02050604050505020204" pitchFamily="18" charset="0"/>
            </a:endParaRPr>
          </a:p>
          <a:p>
            <a:pPr fontAlgn="base"/>
            <a:endParaRPr lang="tr-TR" sz="2300" b="1" dirty="0" smtClean="0">
              <a:latin typeface="Bookman Old Style" panose="02050604050505020204" pitchFamily="18" charset="0"/>
            </a:endParaRPr>
          </a:p>
          <a:p>
            <a:pPr fontAlgn="base"/>
            <a:r>
              <a:rPr lang="tr-TR" sz="2300" b="1" dirty="0" smtClean="0">
                <a:latin typeface="Bookman Old Style" panose="02050604050505020204" pitchFamily="18" charset="0"/>
              </a:rPr>
              <a:t>Yabancı </a:t>
            </a:r>
            <a:r>
              <a:rPr lang="tr-TR" sz="2300" b="1" dirty="0">
                <a:latin typeface="Bookman Old Style" panose="02050604050505020204" pitchFamily="18" charset="0"/>
              </a:rPr>
              <a:t>uyruklu bir kişi Türkiye sınırlarındaki bir </a:t>
            </a:r>
            <a:r>
              <a:rPr lang="tr-TR" sz="2300" b="1" dirty="0" smtClean="0">
                <a:latin typeface="Bookman Old Style" panose="02050604050505020204" pitchFamily="18" charset="0"/>
              </a:rPr>
              <a:t>kurumda görev </a:t>
            </a:r>
            <a:r>
              <a:rPr lang="tr-TR" sz="2300" b="1" dirty="0">
                <a:latin typeface="Bookman Old Style" panose="02050604050505020204" pitchFamily="18" charset="0"/>
              </a:rPr>
              <a:t>yapmak koşulu ile projede yürütücü/araştırmacı olarak görev alabilir</a:t>
            </a:r>
            <a:r>
              <a:rPr lang="tr-TR" sz="2300" b="1" dirty="0" smtClean="0">
                <a:latin typeface="Bookman Old Style" panose="02050604050505020204" pitchFamily="18" charset="0"/>
              </a:rPr>
              <a:t>.</a:t>
            </a:r>
            <a:endParaRPr lang="tr-TR" sz="2300" b="1" dirty="0">
              <a:latin typeface="Bookman Old Style" panose="02050604050505020204" pitchFamily="18" charset="0"/>
            </a:endParaRPr>
          </a:p>
        </p:txBody>
      </p:sp>
    </p:spTree>
    <p:extLst>
      <p:ext uri="{BB962C8B-B14F-4D97-AF65-F5344CB8AC3E}">
        <p14:creationId xmlns:p14="http://schemas.microsoft.com/office/powerpoint/2010/main" val="1985446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38582"/>
          </a:xfrm>
        </p:spPr>
        <p:txBody>
          <a:bodyPr/>
          <a:lstStyle/>
          <a:p>
            <a:r>
              <a:rPr lang="tr-TR" dirty="0"/>
              <a:t>1002 Hızlı Destek</a:t>
            </a:r>
          </a:p>
        </p:txBody>
      </p:sp>
      <p:sp>
        <p:nvSpPr>
          <p:cNvPr id="4" name="Dikdörtgen 3"/>
          <p:cNvSpPr/>
          <p:nvPr/>
        </p:nvSpPr>
        <p:spPr>
          <a:xfrm>
            <a:off x="241300" y="1114425"/>
            <a:ext cx="10058400"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base"/>
            <a:r>
              <a:rPr lang="tr-TR" sz="2300" b="1" dirty="0" err="1" smtClean="0">
                <a:solidFill>
                  <a:srgbClr val="C00000"/>
                </a:solidFill>
                <a:latin typeface="Bookman Old Style" panose="02050604050505020204" pitchFamily="18" charset="0"/>
              </a:rPr>
              <a:t>C.Bursiyer</a:t>
            </a:r>
            <a:endParaRPr lang="tr-TR" sz="2300" b="1" dirty="0" smtClean="0">
              <a:solidFill>
                <a:srgbClr val="C00000"/>
              </a:solidFill>
              <a:latin typeface="Bookman Old Style" panose="02050604050505020204" pitchFamily="18" charset="0"/>
            </a:endParaRPr>
          </a:p>
          <a:p>
            <a:pPr fontAlgn="base"/>
            <a:r>
              <a:rPr lang="tr-TR" sz="2300" b="1" dirty="0" smtClean="0">
                <a:latin typeface="Bookman Old Style" panose="02050604050505020204" pitchFamily="18" charset="0"/>
              </a:rPr>
              <a:t>Türkiye’deki </a:t>
            </a:r>
            <a:r>
              <a:rPr lang="tr-TR" sz="2300" b="1" dirty="0">
                <a:latin typeface="Bookman Old Style" panose="02050604050505020204" pitchFamily="18" charset="0"/>
              </a:rPr>
              <a:t>yüksek öğretim kurumlarında lisans ve lisansüstü (</a:t>
            </a:r>
            <a:r>
              <a:rPr lang="tr-TR" sz="2300" b="1" dirty="0">
                <a:solidFill>
                  <a:srgbClr val="0070C0"/>
                </a:solidFill>
                <a:latin typeface="Bookman Old Style" panose="02050604050505020204" pitchFamily="18" charset="0"/>
              </a:rPr>
              <a:t>Yüksek Lisans ve Doktora</a:t>
            </a:r>
            <a:r>
              <a:rPr lang="tr-TR" sz="2300" b="1" dirty="0">
                <a:latin typeface="Bookman Old Style" panose="02050604050505020204" pitchFamily="18" charset="0"/>
              </a:rPr>
              <a:t>) eğitimlerine devam etmekte olan "öğrenciler" veya öğrenci statüsündeki "Araştırma Görevlileri" ile doktora sonrası araştırmacılar </a:t>
            </a:r>
            <a:r>
              <a:rPr lang="tr-TR" sz="2300" b="1" dirty="0" err="1">
                <a:latin typeface="Bookman Old Style" panose="02050604050505020204" pitchFamily="18" charset="0"/>
              </a:rPr>
              <a:t>bursiyer</a:t>
            </a:r>
            <a:r>
              <a:rPr lang="tr-TR" sz="2300" b="1" dirty="0">
                <a:latin typeface="Bookman Old Style" panose="02050604050505020204" pitchFamily="18" charset="0"/>
              </a:rPr>
              <a:t> olarak proje ekibinde yer alabilirler.</a:t>
            </a:r>
          </a:p>
          <a:p>
            <a:pPr fontAlgn="base"/>
            <a:r>
              <a:rPr lang="tr-TR" sz="2300" b="1" dirty="0" smtClean="0">
                <a:latin typeface="Bookman Old Style" panose="02050604050505020204" pitchFamily="18" charset="0"/>
              </a:rPr>
              <a:t>TÜBİTAK’ın </a:t>
            </a:r>
            <a:r>
              <a:rPr lang="tr-TR" sz="2300" b="1" dirty="0">
                <a:latin typeface="Bookman Old Style" panose="02050604050505020204" pitchFamily="18" charset="0"/>
              </a:rPr>
              <a:t>desteklediği herhangi bir projeden burs alanlar ise, ikinci bir projede </a:t>
            </a:r>
            <a:r>
              <a:rPr lang="tr-TR" sz="2300" b="1" dirty="0" err="1">
                <a:latin typeface="Bookman Old Style" panose="02050604050505020204" pitchFamily="18" charset="0"/>
              </a:rPr>
              <a:t>bursiyer</a:t>
            </a:r>
            <a:r>
              <a:rPr lang="tr-TR" sz="2300" b="1" dirty="0">
                <a:latin typeface="Bookman Old Style" panose="02050604050505020204" pitchFamily="18" charset="0"/>
              </a:rPr>
              <a:t> olarak görev alamazlar.</a:t>
            </a:r>
          </a:p>
          <a:p>
            <a:pPr fontAlgn="base"/>
            <a:r>
              <a:rPr lang="tr-TR" sz="2300" b="1" dirty="0">
                <a:solidFill>
                  <a:srgbClr val="0070C0"/>
                </a:solidFill>
                <a:latin typeface="Bookman Old Style" panose="02050604050505020204" pitchFamily="18" charset="0"/>
              </a:rPr>
              <a:t>Lisans </a:t>
            </a:r>
            <a:r>
              <a:rPr lang="tr-TR" sz="2300" b="1" dirty="0" err="1">
                <a:solidFill>
                  <a:srgbClr val="0070C0"/>
                </a:solidFill>
                <a:latin typeface="Bookman Old Style" panose="02050604050505020204" pitchFamily="18" charset="0"/>
              </a:rPr>
              <a:t>bursiyerlerinde</a:t>
            </a:r>
            <a:r>
              <a:rPr lang="tr-TR" sz="2300" b="1" dirty="0">
                <a:solidFill>
                  <a:srgbClr val="0070C0"/>
                </a:solidFill>
                <a:latin typeface="Bookman Old Style" panose="02050604050505020204" pitchFamily="18" charset="0"/>
              </a:rPr>
              <a:t> aranan koşullar:</a:t>
            </a:r>
          </a:p>
          <a:p>
            <a:pPr fontAlgn="base"/>
            <a:r>
              <a:rPr lang="tr-TR" sz="2300" b="1" dirty="0">
                <a:latin typeface="Bookman Old Style" panose="02050604050505020204" pitchFamily="18" charset="0"/>
              </a:rPr>
              <a:t>Herhangi bir kurum/kuruluşta </a:t>
            </a:r>
            <a:r>
              <a:rPr lang="tr-TR" sz="2300" b="1" dirty="0" smtClean="0">
                <a:latin typeface="Bookman Old Style" panose="02050604050505020204" pitchFamily="18" charset="0"/>
              </a:rPr>
              <a:t>çalışmama, Türkiye’de </a:t>
            </a:r>
            <a:r>
              <a:rPr lang="tr-TR" sz="2300" b="1" dirty="0">
                <a:latin typeface="Bookman Old Style" panose="02050604050505020204" pitchFamily="18" charset="0"/>
              </a:rPr>
              <a:t>kurulu bir yükseköğretim kurumunun lisans programında 3. sınıf ve üzeri öğrencisi olmak,</a:t>
            </a:r>
          </a:p>
          <a:p>
            <a:pPr fontAlgn="base"/>
            <a:r>
              <a:rPr lang="tr-TR" sz="2300" b="1" dirty="0">
                <a:latin typeface="Bookman Old Style" panose="02050604050505020204" pitchFamily="18" charset="0"/>
              </a:rPr>
              <a:t>Üniversitenin not sistemi esas olmak üzere, </a:t>
            </a:r>
            <a:r>
              <a:rPr lang="tr-TR" sz="2300" b="1" dirty="0" smtClean="0">
                <a:latin typeface="Bookman Old Style" panose="02050604050505020204" pitchFamily="18" charset="0"/>
              </a:rPr>
              <a:t>genel </a:t>
            </a:r>
            <a:r>
              <a:rPr lang="tr-TR" sz="2300" b="1" dirty="0">
                <a:latin typeface="Bookman Old Style" panose="02050604050505020204" pitchFamily="18" charset="0"/>
              </a:rPr>
              <a:t>not ortalamasının en az 4 üzerinden 2,5 veya 100 üzerinden 65 olması </a:t>
            </a:r>
            <a:r>
              <a:rPr lang="tr-TR" sz="2300" b="1" dirty="0" smtClean="0">
                <a:latin typeface="Bookman Old Style" panose="02050604050505020204" pitchFamily="18" charset="0"/>
              </a:rPr>
              <a:t>VEYA yıllara </a:t>
            </a:r>
            <a:r>
              <a:rPr lang="tr-TR" sz="2300" b="1" dirty="0">
                <a:latin typeface="Bookman Old Style" panose="02050604050505020204" pitchFamily="18" charset="0"/>
              </a:rPr>
              <a:t>ait ağırlıklı genel not ortalamasında ilk %20 </a:t>
            </a:r>
            <a:r>
              <a:rPr lang="tr-TR" sz="2300" b="1" dirty="0" err="1">
                <a:latin typeface="Bookman Old Style" panose="02050604050505020204" pitchFamily="18" charset="0"/>
              </a:rPr>
              <a:t>lik</a:t>
            </a:r>
            <a:r>
              <a:rPr lang="tr-TR" sz="2300" b="1" dirty="0">
                <a:latin typeface="Bookman Old Style" panose="02050604050505020204" pitchFamily="18" charset="0"/>
              </a:rPr>
              <a:t> dilime girilmiş olması.</a:t>
            </a:r>
          </a:p>
          <a:p>
            <a:pPr fontAlgn="base"/>
            <a:r>
              <a:rPr lang="tr-TR" sz="2300" b="1" dirty="0">
                <a:latin typeface="Bookman Old Style" panose="02050604050505020204" pitchFamily="18" charset="0"/>
              </a:rPr>
              <a:t>Bir projede aynı anda en fazla 2 (iki) lisans öğrencisi </a:t>
            </a:r>
            <a:r>
              <a:rPr lang="tr-TR" sz="2300" b="1" dirty="0" err="1">
                <a:latin typeface="Bookman Old Style" panose="02050604050505020204" pitchFamily="18" charset="0"/>
              </a:rPr>
              <a:t>bursiyer</a:t>
            </a:r>
            <a:r>
              <a:rPr lang="tr-TR" sz="2300" b="1" dirty="0">
                <a:latin typeface="Bookman Old Style" panose="02050604050505020204" pitchFamily="18" charset="0"/>
              </a:rPr>
              <a:t> olarak yer </a:t>
            </a:r>
            <a:r>
              <a:rPr lang="tr-TR" sz="2300" b="1" dirty="0" smtClean="0">
                <a:latin typeface="Bookman Old Style" panose="02050604050505020204" pitchFamily="18" charset="0"/>
              </a:rPr>
              <a:t>alabilir. Sınıfta </a:t>
            </a:r>
            <a:r>
              <a:rPr lang="tr-TR" sz="2300" b="1" dirty="0">
                <a:latin typeface="Bookman Old Style" panose="02050604050505020204" pitchFamily="18" charset="0"/>
              </a:rPr>
              <a:t>kalması durumunda bursu kesilir.</a:t>
            </a:r>
          </a:p>
        </p:txBody>
      </p:sp>
    </p:spTree>
    <p:extLst>
      <p:ext uri="{BB962C8B-B14F-4D97-AF65-F5344CB8AC3E}">
        <p14:creationId xmlns:p14="http://schemas.microsoft.com/office/powerpoint/2010/main" val="317854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38582"/>
          </a:xfrm>
        </p:spPr>
        <p:txBody>
          <a:bodyPr/>
          <a:lstStyle/>
          <a:p>
            <a:r>
              <a:rPr lang="tr-TR" dirty="0"/>
              <a:t>1002 Hızlı Destek</a:t>
            </a:r>
          </a:p>
        </p:txBody>
      </p:sp>
      <p:sp>
        <p:nvSpPr>
          <p:cNvPr id="4" name="Dikdörtgen 3"/>
          <p:cNvSpPr/>
          <p:nvPr/>
        </p:nvSpPr>
        <p:spPr>
          <a:xfrm>
            <a:off x="393700" y="1017180"/>
            <a:ext cx="9829800" cy="61093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base"/>
            <a:r>
              <a:rPr lang="tr-TR" sz="2300" b="1" dirty="0">
                <a:solidFill>
                  <a:srgbClr val="C00000"/>
                </a:solidFill>
                <a:latin typeface="Bookman Old Style" panose="02050604050505020204" pitchFamily="18" charset="0"/>
              </a:rPr>
              <a:t>Doktora Sonrası Araştırmacı </a:t>
            </a:r>
            <a:r>
              <a:rPr lang="tr-TR" sz="2300" b="1" dirty="0" err="1">
                <a:solidFill>
                  <a:srgbClr val="C00000"/>
                </a:solidFill>
                <a:latin typeface="Bookman Old Style" panose="02050604050505020204" pitchFamily="18" charset="0"/>
              </a:rPr>
              <a:t>bursiyerlerinde</a:t>
            </a:r>
            <a:r>
              <a:rPr lang="tr-TR" sz="2300" b="1" dirty="0">
                <a:solidFill>
                  <a:srgbClr val="C00000"/>
                </a:solidFill>
                <a:latin typeface="Bookman Old Style" panose="02050604050505020204" pitchFamily="18" charset="0"/>
              </a:rPr>
              <a:t> aranan koşullar</a:t>
            </a:r>
            <a:r>
              <a:rPr lang="tr-TR" sz="2300" b="1" dirty="0" smtClean="0">
                <a:solidFill>
                  <a:srgbClr val="C00000"/>
                </a:solidFill>
                <a:latin typeface="Bookman Old Style" panose="02050604050505020204" pitchFamily="18" charset="0"/>
              </a:rPr>
              <a:t>:</a:t>
            </a:r>
          </a:p>
          <a:p>
            <a:pPr fontAlgn="base"/>
            <a:r>
              <a:rPr lang="tr-TR" sz="2300" b="1" dirty="0" smtClean="0">
                <a:latin typeface="Bookman Old Style" panose="02050604050505020204" pitchFamily="18" charset="0"/>
              </a:rPr>
              <a:t>Doktoralı </a:t>
            </a:r>
            <a:r>
              <a:rPr lang="tr-TR" sz="2300" b="1" dirty="0">
                <a:latin typeface="Bookman Old Style" panose="02050604050505020204" pitchFamily="18" charset="0"/>
              </a:rPr>
              <a:t>olup herhangi bir kurum/kuruluşta çalışmama,</a:t>
            </a:r>
          </a:p>
          <a:p>
            <a:pPr fontAlgn="base"/>
            <a:r>
              <a:rPr lang="tr-TR" sz="2300" b="1" dirty="0">
                <a:latin typeface="Bookman Old Style" panose="02050604050505020204" pitchFamily="18" charset="0"/>
              </a:rPr>
              <a:t>40 yaşını doldurmamış </a:t>
            </a:r>
            <a:r>
              <a:rPr lang="tr-TR" sz="2300" b="1" dirty="0" smtClean="0">
                <a:latin typeface="Bookman Old Style" panose="02050604050505020204" pitchFamily="18" charset="0"/>
              </a:rPr>
              <a:t>olma, Doktora/tıpta </a:t>
            </a:r>
            <a:r>
              <a:rPr lang="tr-TR" sz="2300" b="1" dirty="0">
                <a:latin typeface="Bookman Old Style" panose="02050604050505020204" pitchFamily="18" charset="0"/>
              </a:rPr>
              <a:t>uzmanlık </a:t>
            </a:r>
            <a:r>
              <a:rPr lang="tr-TR" sz="2300" b="1" dirty="0" smtClean="0">
                <a:latin typeface="Bookman Old Style" panose="02050604050505020204" pitchFamily="18" charset="0"/>
              </a:rPr>
              <a:t>derecesi alma tarihinin 5 </a:t>
            </a:r>
            <a:r>
              <a:rPr lang="tr-TR" sz="2300" b="1" dirty="0">
                <a:latin typeface="Bookman Old Style" panose="02050604050505020204" pitchFamily="18" charset="0"/>
              </a:rPr>
              <a:t>yıldan fazla olmaması</a:t>
            </a:r>
            <a:r>
              <a:rPr lang="tr-TR" sz="2300" b="1" dirty="0" smtClean="0">
                <a:latin typeface="Bookman Old Style" panose="02050604050505020204" pitchFamily="18" charset="0"/>
              </a:rPr>
              <a:t>.</a:t>
            </a:r>
          </a:p>
          <a:p>
            <a:pPr fontAlgn="base"/>
            <a:endParaRPr lang="tr-TR" sz="2300" b="1" dirty="0" smtClean="0">
              <a:solidFill>
                <a:srgbClr val="C00000"/>
              </a:solidFill>
              <a:latin typeface="Bookman Old Style" panose="02050604050505020204" pitchFamily="18" charset="0"/>
            </a:endParaRPr>
          </a:p>
          <a:p>
            <a:pPr fontAlgn="base"/>
            <a:r>
              <a:rPr lang="tr-TR" sz="2300" b="1" dirty="0" smtClean="0">
                <a:solidFill>
                  <a:srgbClr val="C00000"/>
                </a:solidFill>
                <a:latin typeface="Bookman Old Style" panose="02050604050505020204" pitchFamily="18" charset="0"/>
              </a:rPr>
              <a:t>Kimler </a:t>
            </a:r>
            <a:r>
              <a:rPr lang="tr-TR" sz="2300" b="1" dirty="0">
                <a:solidFill>
                  <a:srgbClr val="C00000"/>
                </a:solidFill>
                <a:latin typeface="Bookman Old Style" panose="02050604050505020204" pitchFamily="18" charset="0"/>
              </a:rPr>
              <a:t>Proje Yürütücüsü Olamaz</a:t>
            </a:r>
            <a:r>
              <a:rPr lang="tr-TR" sz="2300" b="1" dirty="0" smtClean="0">
                <a:solidFill>
                  <a:srgbClr val="C00000"/>
                </a:solidFill>
                <a:latin typeface="Bookman Old Style" panose="02050604050505020204" pitchFamily="18" charset="0"/>
              </a:rPr>
              <a:t>?</a:t>
            </a:r>
          </a:p>
          <a:p>
            <a:pPr fontAlgn="base"/>
            <a:r>
              <a:rPr lang="tr-TR" sz="2300" b="1" dirty="0" smtClean="0">
                <a:latin typeface="Bookman Old Style" panose="02050604050505020204" pitchFamily="18" charset="0"/>
              </a:rPr>
              <a:t>Rektör</a:t>
            </a:r>
            <a:r>
              <a:rPr lang="tr-TR" sz="2300" b="1" dirty="0">
                <a:latin typeface="Bookman Old Style" panose="02050604050505020204" pitchFamily="18" charset="0"/>
              </a:rPr>
              <a:t>, Rektör Yardımcısı, Başhekim, Başhekim Yardımcısı, Hastane Yöneticisi, Genel Müdür, Genel Müdür Yardımcısı; başvuru sırasında görevlerinin devam etmesi durumunda proje yürütücüsü </a:t>
            </a:r>
            <a:r>
              <a:rPr lang="tr-TR" sz="2300" b="1" dirty="0" smtClean="0">
                <a:latin typeface="Bookman Old Style" panose="02050604050505020204" pitchFamily="18" charset="0"/>
              </a:rPr>
              <a:t>olarak görev </a:t>
            </a:r>
            <a:r>
              <a:rPr lang="tr-TR" sz="2300" b="1" dirty="0">
                <a:latin typeface="Bookman Old Style" panose="02050604050505020204" pitchFamily="18" charset="0"/>
              </a:rPr>
              <a:t>alamaz, ancak en fazla 2 projede araştırmacı olarak görev </a:t>
            </a:r>
            <a:r>
              <a:rPr lang="tr-TR" sz="2300" b="1" dirty="0" smtClean="0">
                <a:latin typeface="Bookman Old Style" panose="02050604050505020204" pitchFamily="18" charset="0"/>
              </a:rPr>
              <a:t>alabilirler. </a:t>
            </a:r>
          </a:p>
          <a:p>
            <a:pPr fontAlgn="base"/>
            <a:endParaRPr lang="tr-TR" sz="2300" b="1" i="1" dirty="0" smtClean="0">
              <a:solidFill>
                <a:srgbClr val="FF0000"/>
              </a:solidFill>
              <a:latin typeface="Book Antiqua" panose="02040602050305030304" pitchFamily="18" charset="0"/>
            </a:endParaRPr>
          </a:p>
          <a:p>
            <a:pPr fontAlgn="base"/>
            <a:r>
              <a:rPr lang="tr-TR" sz="2300" b="1" i="1" dirty="0" smtClean="0">
                <a:solidFill>
                  <a:srgbClr val="FF0000"/>
                </a:solidFill>
                <a:latin typeface="Book Antiqua" panose="02040602050305030304" pitchFamily="18" charset="0"/>
              </a:rPr>
              <a:t>YENİ</a:t>
            </a:r>
            <a:endParaRPr lang="tr-TR" sz="2300" b="1" i="1" dirty="0">
              <a:solidFill>
                <a:srgbClr val="0070C0"/>
              </a:solidFill>
              <a:latin typeface="Bookman Old Style" panose="02050604050505020204" pitchFamily="18" charset="0"/>
            </a:endParaRPr>
          </a:p>
          <a:p>
            <a:pPr fontAlgn="base"/>
            <a:r>
              <a:rPr lang="tr-TR" sz="2300" b="1" i="1" dirty="0" smtClean="0">
                <a:solidFill>
                  <a:srgbClr val="0070C0"/>
                </a:solidFill>
                <a:latin typeface="Book Antiqua" panose="02040602050305030304" pitchFamily="18" charset="0"/>
              </a:rPr>
              <a:t>Dekan</a:t>
            </a:r>
            <a:r>
              <a:rPr lang="tr-TR" sz="2300" b="1" i="1" dirty="0">
                <a:solidFill>
                  <a:srgbClr val="0070C0"/>
                </a:solidFill>
                <a:latin typeface="Book Antiqua" panose="02040602050305030304" pitchFamily="18" charset="0"/>
              </a:rPr>
              <a:t>, Dekan Yrd., Yüksek Okul Müdürü, Yüksek Okul Müdür Yrd., Meslek Yüksek Okul Müdürü, Meslek Yüksek Okul Müdür Yrd., Genel Sekreter, Enstitü Müdürü, Enstitü Müdür Yrd., Bölüm Başkanı, Araştırma Enstitüsü Müdürü, Daire Başkanı, Merkez </a:t>
            </a:r>
            <a:r>
              <a:rPr lang="tr-TR" sz="2300" b="1" i="1" dirty="0" smtClean="0">
                <a:solidFill>
                  <a:srgbClr val="0070C0"/>
                </a:solidFill>
                <a:latin typeface="Book Antiqua" panose="02040602050305030304" pitchFamily="18" charset="0"/>
              </a:rPr>
              <a:t>Müdürü…yürütücü olabilir</a:t>
            </a:r>
            <a:endParaRPr lang="tr-TR" sz="2300" b="1" i="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209652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38582"/>
          </a:xfrm>
        </p:spPr>
        <p:txBody>
          <a:bodyPr/>
          <a:lstStyle/>
          <a:p>
            <a:r>
              <a:rPr lang="tr-TR" dirty="0" smtClean="0"/>
              <a:t>1002 Hızlı Destek</a:t>
            </a:r>
            <a:endParaRPr lang="tr-TR" dirty="0"/>
          </a:p>
        </p:txBody>
      </p:sp>
      <p:sp>
        <p:nvSpPr>
          <p:cNvPr id="3" name="Metin Yer Tutucusu 2"/>
          <p:cNvSpPr>
            <a:spLocks noGrp="1"/>
          </p:cNvSpPr>
          <p:nvPr>
            <p:ph type="body" idx="1"/>
          </p:nvPr>
        </p:nvSpPr>
        <p:spPr>
          <a:xfrm>
            <a:off x="912135" y="1490024"/>
            <a:ext cx="8869128" cy="2477601"/>
          </a:xfrm>
        </p:spPr>
        <p:style>
          <a:lnRef idx="1">
            <a:schemeClr val="accent6"/>
          </a:lnRef>
          <a:fillRef idx="2">
            <a:schemeClr val="accent6"/>
          </a:fillRef>
          <a:effectRef idx="1">
            <a:schemeClr val="accent6"/>
          </a:effectRef>
          <a:fontRef idx="minor">
            <a:schemeClr val="dk1"/>
          </a:fontRef>
        </p:style>
        <p:txBody>
          <a:bodyPr/>
          <a:lstStyle/>
          <a:p>
            <a:pPr fontAlgn="base"/>
            <a:r>
              <a:rPr lang="tr-TR" sz="2300" b="1" dirty="0">
                <a:solidFill>
                  <a:srgbClr val="C00000"/>
                </a:solidFill>
                <a:latin typeface="Bookman Old Style" panose="02050604050505020204" pitchFamily="18" charset="0"/>
              </a:rPr>
              <a:t>Projede Görev Alma Limitleri </a:t>
            </a:r>
          </a:p>
          <a:p>
            <a:pPr fontAlgn="base"/>
            <a:r>
              <a:rPr lang="tr-TR" sz="2300" b="1" dirty="0">
                <a:latin typeface="Bookman Old Style" panose="02050604050505020204" pitchFamily="18" charset="0"/>
              </a:rPr>
              <a:t>Hızlı Destek programı kapsamında; aynı anda en fazla, bir projede yürütücü veya iki projede araştırmacı olarak görev alınabilir. </a:t>
            </a:r>
            <a:endParaRPr lang="tr-TR" sz="2300" b="1" dirty="0" smtClean="0">
              <a:latin typeface="Bookman Old Style" panose="02050604050505020204" pitchFamily="18" charset="0"/>
            </a:endParaRPr>
          </a:p>
          <a:p>
            <a:pPr fontAlgn="base"/>
            <a:r>
              <a:rPr lang="tr-TR" sz="2300" b="1" i="1" dirty="0" smtClean="0">
                <a:solidFill>
                  <a:srgbClr val="0070C0"/>
                </a:solidFill>
                <a:latin typeface="Bookman Old Style" panose="02050604050505020204" pitchFamily="18" charset="0"/>
              </a:rPr>
              <a:t>YENİ</a:t>
            </a:r>
            <a:endParaRPr lang="tr-TR" sz="2300" b="1" i="1" dirty="0">
              <a:solidFill>
                <a:srgbClr val="0070C0"/>
              </a:solidFill>
              <a:latin typeface="Bookman Old Style" panose="02050604050505020204" pitchFamily="18" charset="0"/>
            </a:endParaRPr>
          </a:p>
          <a:p>
            <a:pPr fontAlgn="base"/>
            <a:r>
              <a:rPr lang="tr-TR" sz="2300" b="1" dirty="0" smtClean="0">
                <a:latin typeface="Bookman Old Style" panose="02050604050505020204" pitchFamily="18" charset="0"/>
              </a:rPr>
              <a:t>Diğerlerinde </a:t>
            </a:r>
            <a:r>
              <a:rPr lang="tr-TR" sz="2300" b="1" dirty="0">
                <a:latin typeface="Bookman Old Style" panose="02050604050505020204" pitchFamily="18" charset="0"/>
              </a:rPr>
              <a:t>3 tam(3 YRT, 1 YRT 4 ARŞ, 2Y 2A..) </a:t>
            </a:r>
          </a:p>
          <a:p>
            <a:endParaRPr lang="tr-TR" sz="23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4543425"/>
            <a:ext cx="10067424" cy="2828925"/>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0680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35997" y="228303"/>
            <a:ext cx="9821405" cy="438582"/>
          </a:xfrm>
        </p:spPr>
        <p:txBody>
          <a:bodyPr/>
          <a:lstStyle/>
          <a:p>
            <a:r>
              <a:rPr lang="tr-TR" dirty="0"/>
              <a:t>1002 Hızlı Destek</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885825"/>
            <a:ext cx="5048250" cy="6477000"/>
          </a:xfrm>
          <a:prstGeom prst="rect">
            <a:avLst/>
          </a:prstGeom>
        </p:spPr>
        <p:style>
          <a:lnRef idx="1">
            <a:schemeClr val="accent6"/>
          </a:lnRef>
          <a:fillRef idx="2">
            <a:schemeClr val="accent6"/>
          </a:fillRef>
          <a:effectRef idx="1">
            <a:schemeClr val="accent6"/>
          </a:effectRef>
          <a:fontRef idx="minor">
            <a:schemeClr val="dk1"/>
          </a:fontRef>
        </p:style>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045969"/>
            <a:ext cx="4904105" cy="4631055"/>
          </a:xfrm>
          <a:prstGeom prst="rect">
            <a:avLst/>
          </a:prstGeom>
        </p:spPr>
        <p:style>
          <a:lnRef idx="2">
            <a:schemeClr val="accent2"/>
          </a:lnRef>
          <a:fillRef idx="1">
            <a:schemeClr val="lt1"/>
          </a:fillRef>
          <a:effectRef idx="0">
            <a:schemeClr val="accent2"/>
          </a:effectRef>
          <a:fontRef idx="minor">
            <a:schemeClr val="dk1"/>
          </a:fontRef>
        </p:style>
      </p:pic>
      <p:cxnSp>
        <p:nvCxnSpPr>
          <p:cNvPr id="13" name="Dirsek Bağlayıcısı 12"/>
          <p:cNvCxnSpPr/>
          <p:nvPr/>
        </p:nvCxnSpPr>
        <p:spPr>
          <a:xfrm flipV="1">
            <a:off x="3429000" y="4848225"/>
            <a:ext cx="2431732" cy="22098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Dirsek Bağlayıcısı 14"/>
          <p:cNvCxnSpPr/>
          <p:nvPr/>
        </p:nvCxnSpPr>
        <p:spPr>
          <a:xfrm rot="5400000" flipH="1" flipV="1">
            <a:off x="4697888" y="3208813"/>
            <a:ext cx="2802256" cy="4765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6337300" y="2045969"/>
            <a:ext cx="990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
            <a:ext cx="10693400" cy="756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930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97" y="228303"/>
            <a:ext cx="9821405" cy="492443"/>
          </a:xfrm>
        </p:spPr>
        <p:txBody>
          <a:bodyPr/>
          <a:lstStyle/>
          <a:p>
            <a:r>
              <a:rPr lang="tr-TR" dirty="0" smtClean="0"/>
              <a:t>1002 Hızlı Destek          </a:t>
            </a:r>
            <a:r>
              <a:rPr lang="tr-TR" altLang="tr-TR" sz="3200" dirty="0" smtClean="0">
                <a:solidFill>
                  <a:srgbClr val="FFFFFF"/>
                </a:solidFill>
              </a:rPr>
              <a:t>Puanlama </a:t>
            </a:r>
            <a:r>
              <a:rPr lang="tr-TR" altLang="tr-TR" sz="3200" dirty="0">
                <a:solidFill>
                  <a:srgbClr val="FFFFFF"/>
                </a:solidFill>
              </a:rPr>
              <a:t>Aşaması</a:t>
            </a:r>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4561450"/>
            <a:ext cx="8382000" cy="257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546100" y="1277938"/>
            <a:ext cx="9525000" cy="256993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buFont typeface="Arial" pitchFamily="34" charset="0"/>
              <a:buChar char="•"/>
              <a:defRPr/>
            </a:pPr>
            <a:r>
              <a:rPr lang="tr-TR" sz="2300" dirty="0">
                <a:solidFill>
                  <a:schemeClr val="tx1"/>
                </a:solidFill>
                <a:latin typeface="Bookman Old Style" panose="02050604050505020204" pitchFamily="18" charset="0"/>
              </a:rPr>
              <a:t>Puanlama </a:t>
            </a:r>
            <a:r>
              <a:rPr lang="tr-TR" sz="2300" b="1" dirty="0">
                <a:solidFill>
                  <a:schemeClr val="tx1"/>
                </a:solidFill>
                <a:latin typeface="Bookman Old Style" panose="02050604050505020204" pitchFamily="18" charset="0"/>
              </a:rPr>
              <a:t>gizli oy </a:t>
            </a:r>
            <a:r>
              <a:rPr lang="tr-TR" sz="2300" dirty="0">
                <a:solidFill>
                  <a:schemeClr val="tx1"/>
                </a:solidFill>
                <a:latin typeface="Bookman Old Style" panose="02050604050505020204" pitchFamily="18" charset="0"/>
              </a:rPr>
              <a:t>– </a:t>
            </a:r>
            <a:r>
              <a:rPr lang="tr-TR" sz="2300" b="1" dirty="0">
                <a:solidFill>
                  <a:schemeClr val="tx1"/>
                </a:solidFill>
                <a:latin typeface="Bookman Old Style" panose="02050604050505020204" pitchFamily="18" charset="0"/>
              </a:rPr>
              <a:t>gizli kimlik </a:t>
            </a:r>
            <a:r>
              <a:rPr lang="tr-TR" sz="2300" dirty="0">
                <a:solidFill>
                  <a:schemeClr val="tx1"/>
                </a:solidFill>
                <a:latin typeface="Bookman Old Style" panose="02050604050505020204" pitchFamily="18" charset="0"/>
              </a:rPr>
              <a:t>– </a:t>
            </a:r>
            <a:r>
              <a:rPr lang="tr-TR" sz="2300" b="1" dirty="0">
                <a:solidFill>
                  <a:schemeClr val="tx1"/>
                </a:solidFill>
                <a:latin typeface="Bookman Old Style" panose="02050604050505020204" pitchFamily="18" charset="0"/>
              </a:rPr>
              <a:t>açık sayım </a:t>
            </a:r>
            <a:r>
              <a:rPr lang="tr-TR" sz="2300" dirty="0">
                <a:solidFill>
                  <a:schemeClr val="tx1"/>
                </a:solidFill>
                <a:latin typeface="Bookman Old Style" panose="02050604050505020204" pitchFamily="18" charset="0"/>
              </a:rPr>
              <a:t>prensibine göre yapılır. Buna göre, panelistler, diğer panelistlerin verdikleri puanları bilmemekte, fakat ortalama alındıktan sonra projenin aldığı toplam puan panelistlere bildirilmektedir.</a:t>
            </a:r>
          </a:p>
          <a:p>
            <a:pPr marL="342900" indent="-342900">
              <a:buFont typeface="Arial" pitchFamily="34" charset="0"/>
              <a:buChar char="•"/>
              <a:defRPr/>
            </a:pPr>
            <a:r>
              <a:rPr lang="tr-TR" sz="2300" dirty="0" smtClean="0">
                <a:solidFill>
                  <a:schemeClr val="tx1"/>
                </a:solidFill>
                <a:latin typeface="Bookman Old Style" panose="02050604050505020204" pitchFamily="18" charset="0"/>
              </a:rPr>
              <a:t>Puanlama</a:t>
            </a:r>
            <a:r>
              <a:rPr lang="tr-TR" sz="2300" dirty="0">
                <a:solidFill>
                  <a:schemeClr val="tx1"/>
                </a:solidFill>
                <a:latin typeface="Bookman Old Style" panose="02050604050505020204" pitchFamily="18" charset="0"/>
              </a:rPr>
              <a:t>; </a:t>
            </a:r>
            <a:r>
              <a:rPr lang="tr-TR" sz="2300" b="1" dirty="0">
                <a:solidFill>
                  <a:schemeClr val="tx1"/>
                </a:solidFill>
                <a:latin typeface="Bookman Old Style" panose="02050604050505020204" pitchFamily="18" charset="0"/>
              </a:rPr>
              <a:t>5 seviyeli bir ölçek </a:t>
            </a:r>
            <a:r>
              <a:rPr lang="tr-TR" sz="2300" dirty="0">
                <a:solidFill>
                  <a:schemeClr val="tx1"/>
                </a:solidFill>
                <a:latin typeface="Bookman Old Style" panose="02050604050505020204" pitchFamily="18" charset="0"/>
              </a:rPr>
              <a:t>ile aracılığı ile yapılmaktadır. Bu ölçekte her bir puan (5’ten 1’e doğru) </a:t>
            </a:r>
            <a:r>
              <a:rPr lang="tr-TR" sz="2300" b="1" dirty="0">
                <a:solidFill>
                  <a:srgbClr val="0070C0"/>
                </a:solidFill>
                <a:latin typeface="Bookman Old Style" panose="02050604050505020204" pitchFamily="18" charset="0"/>
              </a:rPr>
              <a:t>«Çok İyi», «İyi», «Orta», «İyi Değil» ve «Yetersiz»</a:t>
            </a:r>
            <a:r>
              <a:rPr lang="tr-TR" sz="2300" dirty="0">
                <a:solidFill>
                  <a:schemeClr val="tx1"/>
                </a:solidFill>
                <a:latin typeface="Bookman Old Style" panose="02050604050505020204" pitchFamily="18" charset="0"/>
              </a:rPr>
              <a:t> düzeylerini ifade etmektedir.</a:t>
            </a:r>
          </a:p>
        </p:txBody>
      </p:sp>
    </p:spTree>
    <p:extLst>
      <p:ext uri="{BB962C8B-B14F-4D97-AF65-F5344CB8AC3E}">
        <p14:creationId xmlns:p14="http://schemas.microsoft.com/office/powerpoint/2010/main" val="3552054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TotalTime>
  <Words>969</Words>
  <Application>Microsoft Office PowerPoint</Application>
  <PresentationFormat>Özel</PresentationFormat>
  <Paragraphs>128</Paragraphs>
  <Slides>16</Slides>
  <Notes>5</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Office Theme</vt:lpstr>
      <vt:lpstr>PowerPoint Sunusu</vt:lpstr>
      <vt:lpstr>1002 Hızlı Destek</vt:lpstr>
      <vt:lpstr>Kimler Başvurabilir? </vt:lpstr>
      <vt:lpstr>1002 Hızlı Destek</vt:lpstr>
      <vt:lpstr>1002 Hızlı Destek</vt:lpstr>
      <vt:lpstr>1002 Hızlı Destek</vt:lpstr>
      <vt:lpstr>1002 Hızlı Destek</vt:lpstr>
      <vt:lpstr>1002 Hızlı Destek</vt:lpstr>
      <vt:lpstr>1002 Hızlı Destek          Puanlama Aşaması</vt:lpstr>
      <vt:lpstr>1002 – HIZLI DESTEK PROGRAMI PROJE BİLİMSEL DEĞERLENDİRME FORMU VE BİLGİ NOTU </vt:lpstr>
      <vt:lpstr>1002 Hızlı Destek</vt:lpstr>
      <vt:lpstr>PowerPoint Sunusu</vt:lpstr>
      <vt:lpstr>PowerPoint Sunusu</vt:lpstr>
      <vt:lpstr>1002 Hızlı Destek         Panel Raporu ve Puan Tablosu</vt:lpstr>
      <vt:lpstr>1002 Hızlı Destek Sözleşme Süreci</vt:lpstr>
      <vt:lpstr>1002 Hızlı Destek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Kriterler_Ve_Puanlama.pptx</dc:title>
  <dc:creator>fatih.esen</dc:creator>
  <cp:lastModifiedBy>SAU</cp:lastModifiedBy>
  <cp:revision>40</cp:revision>
  <cp:lastPrinted>2015-01-15T12:13:37Z</cp:lastPrinted>
  <dcterms:created xsi:type="dcterms:W3CDTF">2015-01-14T08:54:05Z</dcterms:created>
  <dcterms:modified xsi:type="dcterms:W3CDTF">2015-01-16T12:59:52Z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2013-07-30T00:00:00Z</vt:filetime>
  </property>
  <property fmtid="{D5CDD505-2E9C-101B-9397-08002B2CF9AE}" pid="3" name="LastSaved">
    <vt:filetime>2015-01-14T00:00:00Z</vt:filetime>
  </property>
</Properties>
</file>